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Lst>
  <p:sldSz cx="9144000" cy="6858000" type="screen4x3"/>
  <p:notesSz cx="6858000" cy="9144000"/>
  <p:defaultTextStyle>
    <a:defPPr>
      <a:defRPr lang="iw"/>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552" y="48"/>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presProps" Target="presProps.xml"  /><Relationship Id="rId301" Type="http://schemas.openxmlformats.org/officeDocument/2006/relationships/viewProps" Target="viewProps.xml"  /><Relationship Id="rId302" Type="http://schemas.openxmlformats.org/officeDocument/2006/relationships/theme" Target="theme/theme1.xml"  /><Relationship Id="rId303" Type="http://schemas.openxmlformats.org/officeDocument/2006/relationships/tableStyles" Target="tableStyles.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iw"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0244AD3D-BC36-4B8A-9491-B561ADB6F1F6}" type="slidenum">
              <a:rPr lang="en-US" altLang="en-US"/>
              <a:pPr lvl="0">
                <a:defRPr/>
              </a:pPr>
              <a:t>172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bidi/>
            </a:pPr>
            <a:r xmlns:a="http://schemas.openxmlformats.org/drawingml/2006/main">
              <a:rPr lang="iw" altLang="en-US"/>
              <a:t/>
            </a:r>
            <a:endParaRPr xmlns:a="http://schemas.openxmlformats.org/drawingml/2006/main" lang="ko-KR" altLang="en-US"/>
          </a:p>
        </p:txBody>
      </p:sp>
      <p:sp>
        <p:nvSpPr>
          <p:cNvPr id="4" name="슬라이드 번호 개체 틀 3"/>
          <p:cNvSpPr>
            <a:spLocks noGrp="1"/>
          </p:cNvSpPr>
          <p:nvPr>
            <p:ph type="sldNum" sz="quarter" idx="5"/>
          </p:nvPr>
        </p:nvSpPr>
        <p:spPr/>
        <p:txBody>
          <a:bodyPr/>
          <a:lstStyle/>
          <a:p>
            <a:pPr lvl="0">
              <a:defRPr/>
            </a:pPr>
            <a:fld id="{34ED1553-530F-4B11-9FE3-980D2EE67A07}" type="slidenum">
              <a:rPr lang="en-US" altLang="en-US"/>
              <a:pPr lvl="0">
                <a:defRPr/>
              </a:pPr>
              <a:t>279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2020-07-01</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1.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2.jpe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66.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8.jpeg"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0.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2.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3.jpeg"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5.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77.jpe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9.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0.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3.jpe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5.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8.jpe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89.jpe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3.pn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94.jpe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gif"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99.jpe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0.jpe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06.jpe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0.jpe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111.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4.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17.jpe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7.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0.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2.jpe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28.jpe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4.jpe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38.jpe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0.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2.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44.jpe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5.jpeg"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8.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0.jpe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1.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152.jpeg"  /><Relationship Id="rId4" Type="http://schemas.openxmlformats.org/officeDocument/2006/relationships/image" Target="../media/image153.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1.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4.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6.jpe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7.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8.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7.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8.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8.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jpeg"  /><Relationship Id="rId3"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2.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47.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6.png"  /><Relationship Id="rId7" Type="http://schemas.openxmlformats.org/officeDocument/2006/relationships/image" Target="../media/image46.png"  /><Relationship Id="rId8" Type="http://schemas.openxmlformats.org/officeDocument/2006/relationships/image" Target="../media/image55.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6.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9.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45.png"  /><Relationship Id="rId3" Type="http://schemas.openxmlformats.org/officeDocument/2006/relationships/image" Target="../media/image45.png"  /><Relationship Id="rId4" Type="http://schemas.openxmlformats.org/officeDocument/2006/relationships/image" Target="../media/image45.png"  /><Relationship Id="rId5" Type="http://schemas.openxmlformats.org/officeDocument/2006/relationships/image" Target="../media/image45.png"  /><Relationship Id="rId6" Type="http://schemas.openxmlformats.org/officeDocument/2006/relationships/image" Target="../media/image48.png"  /><Relationship Id="rId7" Type="http://schemas.openxmlformats.org/officeDocument/2006/relationships/image" Target="../media/image49.png"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384376" cy="369332"/>
          </a:xfrm>
          <a:prstGeom prst="rect">
            <a:avLst/>
          </a:prstGeom>
          <a:noFill/>
        </p:spPr>
        <p:txBody>
          <a:bodyPr rtlCol="0" wrap="square">
            <a:spAutoFit/>
          </a:bodyPr>
          <a:lstStyle/>
          <a:p>
            <a:r xmlns:a="http://schemas.openxmlformats.org/drawingml/2006/main">
              <a:rPr altLang="ko-KR" b="1" dirty="0" lang="iw">
                <a:solidFill>
                  <a:schemeClr val="tx1">
                    <a:lumMod val="50000"/>
                    <a:lumOff val="50000"/>
                  </a:schemeClr>
                </a:solidFill>
              </a:rPr>
              <a:t>מס' 45 דבר אלוהים</a:t>
            </a:r>
            <a:endParaRPr xmlns:a="http://schemas.openxmlformats.org/drawingml/2006/main" altLang="en-US" b="1" dirty="0" lang="ko-KR">
              <a:solidFill>
                <a:schemeClr val="tx1">
                  <a:lumMod val="50000"/>
                  <a:lumOff val="50000"/>
                </a:schemeClr>
              </a:solidFill>
            </a:endParaRPr>
          </a:p>
        </p:txBody>
      </p:sp>
      <p:grpSp>
        <p:nvGrpSpPr>
          <p:cNvPr id="5" name="그룹 4"/>
          <p:cNvGrpSpPr/>
          <p:nvPr/>
        </p:nvGrpSpPr>
        <p:grpSpPr>
          <a:xfrm>
            <a:off x="-15730" y="23842"/>
            <a:ext cx="9239373" cy="1075197"/>
            <a:chOff x="13147" y="44624"/>
            <a:chExt cx="9311381" cy="1075197"/>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a:stretch/>
          </p:blipFill>
          <p:spPr bwMode="auto">
            <a:xfrm>
              <a:off x="13147" y="44624"/>
              <a:ext cx="6935117" cy="1075197"/>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9"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97" r="66059"/>
            <a:stretch/>
          </p:blipFill>
          <p:spPr bwMode="auto">
            <a:xfrm>
              <a:off x="6970696" y="44819"/>
              <a:ext cx="2353832" cy="10750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klogo2_1-1.png" id="1029" name="Picture 5"/>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717027" y="3665185"/>
            <a:ext cx="2592288" cy="2592288"/>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16"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t="65929"/>
          <a:stretch/>
        </p:blipFill>
        <p:spPr bwMode="auto">
          <a:xfrm>
            <a:off x="715311" y="5381842"/>
            <a:ext cx="2594003" cy="868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9512" y="1916832"/>
            <a:ext cx="3931114" cy="2123658"/>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iw" sz="4400"/>
              <a:t>החדשות הטובות מהמלאך</a:t>
            </a:r>
            <a:endParaRPr xmlns:a="http://schemas.openxmlformats.org/drawingml/2006/main" altLang="en-US" dirty="0" 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ko-KR"/>
          </a:p>
        </p:txBody>
      </p:sp>
      <p:pic>
        <p:nvPicPr>
          <p:cNvPr id="6" name="그림 5"/>
          <p:cNvPicPr>
            <a:picLocks noChangeAspect="1"/>
          </p:cNvPicPr>
          <p:nvPr/>
        </p:nvPicPr>
        <p:blipFill rotWithShape="1">
          <a:blip cstate="print" r:embed="rId4">
            <a:extLst>
              <a:ext uri="{28A0092B-C50C-407E-A947-70E740481C1C}">
                <a14:useLocalDpi xmlns:a14="http://schemas.microsoft.com/office/drawing/2010/main" val="0"/>
              </a:ext>
            </a:extLst>
          </a:blip>
          <a:srcRect r="63"/>
          <a:stretch/>
        </p:blipFill>
        <p:spPr>
          <a:xfrm flipH="1">
            <a:off x="4110626" y="1577312"/>
            <a:ext cx="5033374" cy="4299960"/>
          </a:xfrm>
          <a:prstGeom prst="rect">
            <a:avLst/>
          </a:prstGeom>
        </p:spPr>
      </p:pic>
    </p:spTree>
    <p:extLst>
      <p:ext uri="{BB962C8B-B14F-4D97-AF65-F5344CB8AC3E}">
        <p14:creationId xmlns:p14="http://schemas.microsoft.com/office/powerpoint/2010/main" val="46326207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2385" y="295192"/>
            <a:ext cx="4053592" cy="707886"/>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iw" sz="4000">
                <a:solidFill>
                  <a:srgbClr val="FF0000"/>
                </a:solidFill>
              </a:rPr>
              <a:t>החידון של היום</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120560" y="101909"/>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89806" y="101909"/>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23528" y="1340768"/>
            <a:ext cx="8424936" cy="646331"/>
          </a:xfrm>
          <a:prstGeom prst="rect">
            <a:avLst/>
          </a:prstGeom>
          <a:noFill/>
        </p:spPr>
        <p:txBody>
          <a:bodyPr rtlCol="0" wrap="square">
            <a:spAutoFit/>
          </a:bodyPr>
          <a:lstStyle/>
          <a:p>
            <a:r xmlns:a="http://schemas.openxmlformats.org/drawingml/2006/main">
              <a:rPr altLang="ko-KR" dirty="0" lang="iw" sz="3600">
                <a:solidFill>
                  <a:schemeClr val="tx1">
                    <a:lumMod val="65000"/>
                    <a:lumOff val="35000"/>
                  </a:schemeClr>
                </a:solidFill>
              </a:rPr>
              <a:t>מי מסר את החדשות למרי?</a:t>
            </a:r>
            <a:endParaRPr xmlns:a="http://schemas.openxmlformats.org/drawingml/2006/main" altLang="en-US" dirty="0" lang="ko-KR" sz="36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rtlCol="0" wrap="square">
            <a:spAutoFit/>
          </a:bodyPr>
          <a:lstStyle/>
          <a:p>
            <a:r xmlns:a="http://schemas.openxmlformats.org/drawingml/2006/main">
              <a:rPr altLang="en-US" dirty="0" lang="iw" sz="2800">
                <a:solidFill>
                  <a:schemeClr val="tx1">
                    <a:lumMod val="65000"/>
                    <a:lumOff val="35000"/>
                  </a:schemeClr>
                </a:solidFill>
              </a:rPr>
              <a:t>① </a:t>
            </a:r>
            <a:r xmlns:a="http://schemas.openxmlformats.org/drawingml/2006/main">
              <a:rPr altLang="ko-KR" dirty="0" lang="iw" sz="2800">
                <a:solidFill>
                  <a:schemeClr val="tx1">
                    <a:lumMod val="65000"/>
                    <a:lumOff val="35000"/>
                  </a:schemeClr>
                </a:solidFill>
              </a:rPr>
              <a:t>השטן</a:t>
            </a:r>
            <a:endParaRPr xmlns:a="http://schemas.openxmlformats.org/drawingml/2006/main" altLang="en-US" dirty="0" lang="ko-KR"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rtlCol="0" wrap="square">
            <a:spAutoFit/>
          </a:bodyPr>
          <a:lstStyle/>
          <a:p>
            <a:r xmlns:a="http://schemas.openxmlformats.org/drawingml/2006/main">
              <a:rPr altLang="en-US" dirty="0" lang="iw" sz="2800">
                <a:solidFill>
                  <a:schemeClr val="tx1">
                    <a:lumMod val="65000"/>
                    <a:lumOff val="35000"/>
                  </a:schemeClr>
                </a:solidFill>
              </a:rPr>
              <a:t>② </a:t>
            </a:r>
            <a:r xmlns:a="http://schemas.openxmlformats.org/drawingml/2006/main">
              <a:rPr altLang="ko-KR" dirty="0" lang="iw" sz="2800">
                <a:solidFill>
                  <a:schemeClr val="tx1">
                    <a:lumMod val="65000"/>
                    <a:lumOff val="35000"/>
                  </a:schemeClr>
                </a:solidFill>
              </a:rPr>
              <a:t>חברה של מרי</a:t>
            </a:r>
            <a:endParaRPr xmlns:a="http://schemas.openxmlformats.org/drawingml/2006/main" altLang="en-US" dirty="0"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iw" sz="2800">
                <a:solidFill>
                  <a:schemeClr val="tx1">
                    <a:lumMod val="65000"/>
                    <a:lumOff val="35000"/>
                  </a:schemeClr>
                </a:solidFill>
              </a:rPr>
              <a:t>③ </a:t>
            </a:r>
            <a:r xmlns:a="http://schemas.openxmlformats.org/drawingml/2006/main">
              <a:rPr altLang="ko-KR" dirty="0" lang="iw" sz="2800">
                <a:solidFill>
                  <a:schemeClr val="tx1">
                    <a:lumMod val="65000"/>
                    <a:lumOff val="35000"/>
                  </a:schemeClr>
                </a:solidFill>
              </a:rPr>
              <a:t>מלאך</a:t>
            </a:r>
            <a:endParaRPr xmlns:a="http://schemas.openxmlformats.org/drawingml/2006/main" altLang="en-US" dirty="0"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rtlCol="0" wrap="square">
            <a:spAutoFit/>
          </a:bodyPr>
          <a:lstStyle/>
          <a:p>
            <a:r xmlns:a="http://schemas.openxmlformats.org/drawingml/2006/main">
              <a:rPr altLang="en-US" dirty="0" lang="iw" sz="2800">
                <a:solidFill>
                  <a:schemeClr val="tx1">
                    <a:lumMod val="65000"/>
                    <a:lumOff val="35000"/>
                  </a:schemeClr>
                </a:solidFill>
              </a:rPr>
              <a:t>④ </a:t>
            </a:r>
            <a:r xmlns:a="http://schemas.openxmlformats.org/drawingml/2006/main">
              <a:rPr altLang="ko-KR" dirty="0" lang="iw" sz="2800">
                <a:solidFill>
                  <a:schemeClr val="tx1">
                    <a:lumMod val="65000"/>
                    <a:lumOff val="35000"/>
                  </a:schemeClr>
                </a:solidFill>
              </a:rPr>
              <a:t>ישו</a:t>
            </a:r>
            <a:endParaRPr xmlns:a="http://schemas.openxmlformats.org/drawingml/2006/main" altLang="en-US" dirty="0"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rtlCol="0" wrap="square">
            <a:spAutoFit/>
          </a:bodyPr>
          <a:lstStyle/>
          <a:p>
            <a:r xmlns:a="http://schemas.openxmlformats.org/drawingml/2006/main">
              <a:rPr altLang="en-US" dirty="0" lang="iw" sz="2800">
                <a:solidFill>
                  <a:srgbClr val="FF0000"/>
                </a:solidFill>
              </a:rPr>
              <a:t>③ </a:t>
            </a:r>
            <a:r xmlns:a="http://schemas.openxmlformats.org/drawingml/2006/main">
              <a:rPr altLang="ko-KR" dirty="0" lang="iw" sz="2800">
                <a:solidFill>
                  <a:srgbClr val="FF0000"/>
                </a:solidFill>
              </a:rPr>
              <a:t>מלאך</a:t>
            </a:r>
            <a:endParaRPr xmlns:a="http://schemas.openxmlformats.org/drawingml/2006/main" altLang="en-US" dirty="0" lang="ko-KR" sz="2800">
              <a:solidFill>
                <a:srgbClr val="FF0000"/>
              </a:solidFill>
            </a:endParaRPr>
          </a:p>
        </p:txBody>
      </p:sp>
    </p:spTree>
    <p:extLst>
      <p:ext uri="{BB962C8B-B14F-4D97-AF65-F5344CB8AC3E}">
        <p14:creationId xmlns:p14="http://schemas.microsoft.com/office/powerpoint/2010/main" val="249674490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לא. 54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אישה שומרונית בבאר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782246"/>
            <a:ext cx="5033375" cy="4023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מי שישתה את המים שאני נותן לו לעולם לא יצמא. ואכן, המים שאתן לו יהפכו בו למעיין מים הנובעים לחיי נצח".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ג'ון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065" y="5476021"/>
            <a:ext cx="9053611" cy="1370549"/>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כשעבר ישוע בארץ שומרון, הוא פגש אישה ליד הבאר ואמר. "בבקשה תן לי מים."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069"/>
            <a:ext cx="9144000" cy="54662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0" y="0"/>
            <a:ext cx="9144000" cy="5565025"/>
          </a:xfrm>
          <a:prstGeom prst="rect">
            <a:avLst/>
          </a:prstGeom>
        </p:spPr>
      </p:pic>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600">
                <a:solidFill>
                  <a:schemeClr val="tx1">
                    <a:lumMod val="65000"/>
                    <a:lumOff val="35000"/>
                  </a:schemeClr>
                </a:solidFill>
              </a:rPr>
              <a:t>האישה הייתה מדהימה. כי היהודים לא מדברים עם השומרונים. "אם היית יודע מי אני, היית מבקש ממני מים." ישוע אמר</a:t>
            </a:r>
            <a:endParaRPr xmlns:a="http://schemas.openxmlformats.org/drawingml/2006/main" lang="ko-KR" altLang="en-US" sz="2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65025"/>
            <a:ext cx="9053611" cy="128154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600">
                <a:solidFill>
                  <a:schemeClr val="tx1">
                    <a:lumMod val="65000"/>
                    <a:lumOff val="35000"/>
                  </a:schemeClr>
                </a:solidFill>
              </a:rPr>
              <a:t>"כי המים שאני נותן הם מי החיים שלעולם לא צמאים יותר." האישה נעשתה סקרנית לגבי ישוע. "מי אתה, אתה יכול לתת לי את המים האלה?"</a:t>
            </a:r>
            <a:r xmlns:a="http://schemas.openxmlformats.org/drawingml/2006/main">
              <a:rPr lang="iw" altLang="en-US" sz="2600">
                <a:solidFill>
                  <a:schemeClr val="tx1">
                    <a:lumMod val="65000"/>
                    <a:lumOff val="35000"/>
                  </a:schemeClr>
                </a:solidFill>
              </a:rPr>
              <a:t> </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650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"אני המשיח ובן האלוהים," השיב ישוע. היא נבהלה מזה.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1643" cy="58592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556398"/>
            <a:ext cx="9107238" cy="1280647"/>
          </a:xfrm>
          <a:prstGeom prst="rect">
            <a:avLst/>
          </a:prstGeom>
          <a:noFill/>
        </p:spPr>
        <p:txBody>
          <a:bodyPr wrap="square">
            <a:spAutoFit/>
          </a:bodyPr>
          <a:lstStyle/>
          <a:p>
            <a:pPr xmlns:a="http://schemas.openxmlformats.org/drawingml/2006/main" lvl="0">
              <a:defRPr/>
              <a:bidi/>
            </a:pPr>
            <a:r xmlns:a="http://schemas.openxmlformats.org/drawingml/2006/main">
              <a:rPr lang="iw" altLang="ko-KR" sz="2600">
                <a:solidFill>
                  <a:schemeClr val="tx1">
                    <a:lumMod val="65000"/>
                    <a:lumOff val="35000"/>
                  </a:schemeClr>
                </a:solidFill>
              </a:rPr>
              <a:t>היא השאירה את צנצנת המים שלה וחזרה לעיירה ואמרה לאנשים על ישוע. אנשים רבים באו לפגוש את ישוע והאמינו בו כמושיעם.</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5639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7807" y="977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27656"/>
            <a:ext cx="983695" cy="648072"/>
          </a:xfrm>
          <a:prstGeom prst="rect">
            <a:avLst/>
          </a:prstGeom>
          <a:noFill/>
        </p:spPr>
      </p:pic>
      <p:sp>
        <p:nvSpPr>
          <p:cNvPr id="17" name="TextBox 16"/>
          <p:cNvSpPr txBox="1"/>
          <p:nvPr/>
        </p:nvSpPr>
        <p:spPr>
          <a:xfrm>
            <a:off x="359532" y="940133"/>
            <a:ext cx="8424936" cy="4477687"/>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ברגע שהאישה השומרונית פגשה את ישו, היא עזבה את קנקן המים וחזרה לכפר כדי למסור את בשורת הישועה לתושבי הכפר.</a:t>
            </a:r>
            <a:r xmlns:a="http://schemas.openxmlformats.org/drawingml/2006/main">
              <a:rPr altLang="en-US" lang="iw" sz="3200">
                <a:solidFill>
                  <a:schemeClr val="tx1">
                    <a:lumMod val="65000"/>
                    <a:lumOff val="35000"/>
                  </a:schemeClr>
                </a:solidFill>
              </a:rPr>
              <a:t> </a:t>
            </a:r>
            <a:r xmlns:a="http://schemas.openxmlformats.org/drawingml/2006/main">
              <a:rPr altLang="ko-KR" lang="iw" sz="3200">
                <a:solidFill>
                  <a:schemeClr val="tx1">
                    <a:lumMod val="65000"/>
                    <a:lumOff val="35000"/>
                  </a:schemeClr>
                </a:solidFill>
              </a:rPr>
              <a:t>בסופו של דבר, אנשים רבים ניצלו על ידי שמיעה והאמונה בבשורה שהיא הטיפה.</a:t>
            </a:r>
            <a:r xmlns:a="http://schemas.openxmlformats.org/drawingml/2006/main">
              <a:rPr altLang="en-US" lang="iw"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lvl="0">
              <a:defRPr/>
              <a:bidi/>
            </a:pPr>
            <a:r xmlns:a="http://schemas.openxmlformats.org/drawingml/2006/main">
              <a:rPr altLang="ko-KR" lang="iw" sz="3200">
                <a:solidFill>
                  <a:schemeClr val="tx1">
                    <a:lumMod val="65000"/>
                    <a:lumOff val="35000"/>
                  </a:schemeClr>
                </a:solidFill>
              </a:rPr>
              <a:t>האם פגשת את ישו? האם אתה מספר לאחרים על ישוע? מה דעתך להכיר את ישוע לאחרים כמו אישה שומרונית?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81208" y="173894"/>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rgbClr val="ff0000"/>
                </a:solidFill>
              </a:rPr>
              <a:t>מיהו ישוע?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6538"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r xmlns:a="http://schemas.openxmlformats.org/drawingml/2006/main">
              <a:rPr altLang="en-US" lang="iw" sz="3600">
                <a:solidFill>
                  <a:srgbClr val="0070c0"/>
                </a:solidFill>
              </a:rPr>
              <a:t> </a:t>
            </a:r>
            <a:r xmlns:a="http://schemas.openxmlformats.org/drawingml/2006/main">
              <a:rPr altLang="ko-KR" lang="iw" sz="3600">
                <a:solidFill>
                  <a:srgbClr val="0070c0"/>
                </a:solidFill>
              </a:rPr>
              <a:t>הוא..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זה שנותן לנו את מי החיים כדי לעולם לא לצמא לנפשנו.</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7213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8084"/>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היכן פגש ישוע אישה שומרונית?</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בארמון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על העיר</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רְחוֹב</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בשוק</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בבאר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④ </a:t>
            </a:r>
            <a:r xmlns:a="http://schemas.openxmlformats.org/drawingml/2006/main">
              <a:rPr altLang="ko-KR" lang="iw" sz="2800">
                <a:solidFill>
                  <a:srgbClr val="ff0000"/>
                </a:solidFill>
              </a:rPr>
              <a:t>בבאר</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iw" sz="4000">
                <a:solidFill>
                  <a:srgbClr val="FF0000"/>
                </a:solidFill>
              </a:rPr>
              <a:t>המילה של היום</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iw" sz="3600">
                <a:solidFill>
                  <a:schemeClr val="tx1">
                    <a:lumMod val="65000"/>
                    <a:lumOff val="35000"/>
                  </a:schemeClr>
                </a:solidFill>
              </a:rPr>
              <a:t>אתה תהיה עם ילד ותלד בן, ואתה צריך לתת לו את השם ישוע.</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bidi/>
            </a:pPr>
            <a:r xmlns:a="http://schemas.openxmlformats.org/drawingml/2006/main">
              <a:rPr altLang="ko-KR" dirty="0" lang="iw" sz="2800">
                <a:solidFill>
                  <a:schemeClr val="tx1">
                    <a:lumMod val="65000"/>
                    <a:lumOff val="35000"/>
                  </a:schemeClr>
                </a:solidFill>
              </a:rPr>
              <a:t>לוק</a:t>
            </a:r>
            <a:r xmlns:a="http://schemas.openxmlformats.org/drawingml/2006/main">
              <a:rPr altLang="en-US" dirty="0" lang="iw" sz="2800">
                <a:solidFill>
                  <a:schemeClr val="tx1">
                    <a:lumMod val="65000"/>
                    <a:lumOff val="35000"/>
                  </a:schemeClr>
                </a:solidFill>
              </a:rPr>
              <a:t> </a:t>
            </a:r>
            <a:r xmlns:a="http://schemas.openxmlformats.org/drawingml/2006/main">
              <a:rPr altLang="ko-KR" dirty="0" lang="iw"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157059871"/>
      </p:ext>
    </p:extLst>
  </p:cSld>
  <p:clrMapOvr>
    <a:masterClrMapping/>
  </p:clrMapOvr>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44627" y="4977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9992"/>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מי שישתה את המים שאני נותן לו לעולם לא יצמא. ואכן, המים שאתן לו יהפכו בו למעיין מים הנובעים לחיי נצח".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ג'ון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55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זרוק את הרשת שלך למים עמוקים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23928" y="1772816"/>
            <a:ext cx="5220072"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אז אמר ישוע לשמעון: "אל תפחד, מעתה ואילך תתפוס אנשים."</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לוק</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9053611"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ישוע, שעלה על הסירה של פטרוס ומסר את המילה, אמר לפטרוס. "עכשיו לך למים עמוקים ותזרוק רשת כדי לתפוס את הדגים."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835"/>
            <a:ext cx="9144000" cy="5496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57192"/>
            <a:ext cx="9053611" cy="155602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"מאסטר, עבדנו קשה כל הלילה ולא תפסנו כלום. אבל בגלל שאתה אומר זאת, אני אוריד את הרשתות."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52014" y="5373216"/>
            <a:ext cx="9070726" cy="154955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לאחר שעשו זאת, הם תפסו מספר כה גדול של דגים שהרשתות שלהם החלו להישבר. פיטר הופתע מכך.</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8"/>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869721"/>
            <a:ext cx="9107238" cy="100542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000">
                <a:solidFill>
                  <a:schemeClr val="tx1">
                    <a:lumMod val="65000"/>
                    <a:lumOff val="35000"/>
                  </a:schemeClr>
                </a:solidFill>
              </a:rPr>
              <a:t>באותו רגע, פטר חזר בתשובה בידיעה שישוע הוא בנו של אלוהים. "אני חוטא."</a:t>
            </a:r>
            <a:endParaRPr xmlns:a="http://schemas.openxmlformats.org/drawingml/2006/main" altLang="en-US" lang="ko-KR" sz="3000">
              <a:solidFill>
                <a:schemeClr val="tx1">
                  <a:lumMod val="65000"/>
                  <a:lumOff val="35000"/>
                </a:schemeClr>
              </a:solidFill>
            </a:endParaRPr>
          </a:p>
        </p:txBody>
      </p:sp>
      <p:pic>
        <p:nvPicPr>
          <p:cNvPr id="3" name="그림 2"/>
          <p:cNvPicPr>
            <a:picLocks noChangeAspect="1"/>
          </p:cNvPicPr>
          <p:nvPr/>
        </p:nvPicPr>
        <p:blipFill rotWithShape="1">
          <a:blip r:embed="rId2"/>
          <a:srcRect b="28"/>
          <a:stretch>
            <a:fillRect/>
          </a:stretch>
        </p:blipFill>
        <p:spPr>
          <a:xfrm>
            <a:off x="0" y="-1"/>
            <a:ext cx="9144000" cy="58697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bidi/>
            </a:pPr>
            <a:r xmlns:a="http://schemas.openxmlformats.org/drawingml/2006/main">
              <a:rPr altLang="ko-KR" lang="iw" sz="3000">
                <a:solidFill>
                  <a:schemeClr val="tx1">
                    <a:lumMod val="65000"/>
                    <a:lumOff val="35000"/>
                  </a:schemeClr>
                </a:solidFill>
              </a:rPr>
              <a:t>ישוע אמר. "אל תפחד, מעכשיו אתה תהיה דייג שלוקח אנשים." פטרוס עזב הכל והפך לתלמידו של ישוע.</a:t>
            </a:r>
            <a:r xmlns:a="http://schemas.openxmlformats.org/drawingml/2006/main">
              <a:rPr altLang="en-US" lang="iw" sz="3000">
                <a:solidFill>
                  <a:schemeClr val="tx1">
                    <a:lumMod val="65000"/>
                    <a:lumOff val="35000"/>
                  </a:schemeClr>
                </a:solidFill>
              </a:rPr>
              <a:t> </a:t>
            </a:r>
            <a:endParaRPr xmlns:a="http://schemas.openxmlformats.org/drawingml/2006/main" altLang="en-US" lang="ko-KR" sz="3000">
              <a:solidFill>
                <a:schemeClr val="tx1">
                  <a:lumMod val="65000"/>
                  <a:lumOff val="35000"/>
                </a:schemeClr>
              </a:solidFill>
            </a:endParaRPr>
          </a:p>
        </p:txBody>
      </p:sp>
      <p:pic>
        <p:nvPicPr>
          <p:cNvPr id="2" name="그림 1"/>
          <p:cNvPicPr>
            <a:picLocks noChangeAspect="1"/>
          </p:cNvPicPr>
          <p:nvPr/>
        </p:nvPicPr>
        <p:blipFill rotWithShape="1">
          <a:blip r:embed="rId2"/>
          <a:srcRect b="30"/>
          <a:stretch>
            <a:fillRect/>
          </a:stretch>
        </p:blipFill>
        <p:spPr>
          <a:xfrm>
            <a:off x="-12154" y="0"/>
            <a:ext cx="9156154"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של היום</a:t>
            </a:r>
            <a:r xmlns:a="http://schemas.openxmlformats.org/drawingml/2006/main">
              <a:rPr altLang="en-US" lang="iw" sz="4000">
                <a:solidFill>
                  <a:srgbClr val="ff0000"/>
                </a:solidFill>
              </a:rPr>
              <a:t> </a:t>
            </a:r>
            <a:r xmlns:a="http://schemas.openxmlformats.org/drawingml/2006/main">
              <a:rPr altLang="ko-KR" lang="iw" sz="4000">
                <a:solidFill>
                  <a:srgbClr val="ff0000"/>
                </a:solidFill>
              </a:rPr>
              <a:t>שיעור</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3113" y="978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34972"/>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פטרוס, שפגש את ישוע,</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חזר בתשובה וציית ממש שם.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האם יש תשובה וציות</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לישו בחייך?</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פטרוס נטש הכל והלך בעקבות ישוע. כמו פטרוס, אתה חייב להיות תלמיד שיודע תשובה אמיתית וצייתנות.</a:t>
            </a:r>
            <a:r xmlns:a="http://schemas.openxmlformats.org/drawingml/2006/main">
              <a:rPr altLang="en-US" lang="iw"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85653"/>
            <a:ext cx="4053592" cy="569692"/>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rgbClr val="ff0000"/>
                </a:solidFill>
              </a:rPr>
              <a:t>מיהו ישוע?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20863"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 הוא..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אחד שעושה ניסים שמתעלים מחוויות ויכולות של אנשים.</a:t>
            </a:r>
            <a:r xmlns:a="http://schemas.openxmlformats.org/drawingml/2006/main">
              <a:rPr altLang="en-US" lang="i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46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757788"/>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ישו התינוק</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851920" y="1916833"/>
            <a:ext cx="5292080"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1481" y="4180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730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מה היה תפקידו של פיטר?</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נגר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רועה</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דייג</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חקלאי</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③ </a:t>
            </a:r>
            <a:r xmlns:a="http://schemas.openxmlformats.org/drawingml/2006/main">
              <a:rPr altLang="ko-KR" lang="iw" sz="2800">
                <a:solidFill>
                  <a:srgbClr val="ff0000"/>
                </a:solidFill>
              </a:rPr>
              <a:t>דייג</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אז אמר ישוע לשמעון: "אל תפחד, מעתה ואילך תתפוס אנשים."</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לוק</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5:10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56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ישוע שקרא לתלמידים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74017" y="1768514"/>
            <a:ext cx="5382334" cy="41087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484784"/>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פיליפוס מצא את נתנאל ואמר לו: "מצאנו את זה שכתב משה בתורה ועליו כתבו גם הנביאים - ישוע מנצרת בן יוסף".</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ג'ון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1:</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ישוע קרא לפטרוס, לאנדרו ולשכנם, פיליפ, להיות תלמיד. "עקוב אחריי!"</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288438"/>
            <a:ext cx="9053611" cy="155813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פיליפוס הכיר את ישוע לחברו נתנאל. "הופיע המשיח אשר כתבו הנביאים בברית הישנה".</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"נצרת! האם משיח יכול לבוא משם?" שאל נתנאל. "בוא ותראה," אמר פיליפ.</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7004"/>
            <a:ext cx="9144000" cy="58422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אמר ישוע לנתנאל. "אתה ישראלי אמיתי, ראיתי אותך כשהיית עדיין מתחת לעץ התאנה לפני שפיליפ קרא לך."</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80672"/>
            <a:ext cx="9053611" cy="1456373"/>
          </a:xfrm>
          <a:prstGeom prst="rect">
            <a:avLst/>
          </a:prstGeom>
          <a:noFill/>
        </p:spPr>
        <p:txBody>
          <a:bodyPr wrap="square">
            <a:spAutoFit/>
          </a:bodyPr>
          <a:lstStyle/>
          <a:p>
            <a:pPr xmlns:a="http://schemas.openxmlformats.org/drawingml/2006/main" lvl="0">
              <a:defRPr/>
              <a:bidi/>
            </a:pPr>
            <a:r xmlns:a="http://schemas.openxmlformats.org/drawingml/2006/main">
              <a:rPr lang="iw" altLang="ko-KR" sz="3000">
                <a:solidFill>
                  <a:schemeClr val="tx1">
                    <a:lumMod val="65000"/>
                    <a:lumOff val="35000"/>
                  </a:schemeClr>
                </a:solidFill>
              </a:rPr>
              <a:t>נתנאל הופתע מכך ונתן תהילה לישו, "רבי, אתה בן האלוהים ומלך ישראל".</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3806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154" y="11671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0407"/>
            <a:ext cx="983695" cy="648072"/>
          </a:xfrm>
          <a:prstGeom prst="rect">
            <a:avLst/>
          </a:prstGeom>
          <a:noFill/>
        </p:spPr>
      </p:pic>
      <p:sp>
        <p:nvSpPr>
          <p:cNvPr id="17" name="TextBox 16"/>
          <p:cNvSpPr txBox="1"/>
          <p:nvPr/>
        </p:nvSpPr>
        <p:spPr>
          <a:xfrm>
            <a:off x="380230" y="1268929"/>
            <a:ext cx="8352928" cy="3024940"/>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ברגע שנתנאל גילה את זה</a:t>
            </a:r>
            <a:r xmlns:a="http://schemas.openxmlformats.org/drawingml/2006/main">
              <a:rPr altLang="en-US" lang="iw" sz="3200">
                <a:solidFill>
                  <a:schemeClr val="tx1">
                    <a:lumMod val="65000"/>
                    <a:lumOff val="35000"/>
                  </a:schemeClr>
                </a:solidFill>
              </a:rPr>
              <a:t> </a:t>
            </a:r>
            <a:r xmlns:a="http://schemas.openxmlformats.org/drawingml/2006/main">
              <a:rPr altLang="ko-KR" lang="iw" sz="3200">
                <a:solidFill>
                  <a:schemeClr val="tx1">
                    <a:lumMod val="65000"/>
                    <a:lumOff val="35000"/>
                  </a:schemeClr>
                </a:solidFill>
              </a:rPr>
              <a:t>ישוע הוא המשיח, הוא נתן לישוע תהילה.</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הוא הפך לתלמידו של ישוע</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עלינו לתת תהילה לישוע שהוא המושיע שלנו, ולחיות חיים של תלמידו של ישוע ולציית לו.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היום בעיר דוד נולד לך גואל; הוא המשיח האדון.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כמו</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164" y="291607"/>
            <a:ext cx="4053592" cy="573263"/>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rgbClr val="ff0000"/>
                </a:solidFill>
              </a:rPr>
              <a:t>מיהו ישוע?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924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 הוא...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זה שקורא לאנשים כתלמידים להיות כמוהו.</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38382"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מי הכיר את ישוע בפני נתנאל?</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פיטר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פיליפ</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אנדרו</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פול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② </a:t>
            </a:r>
            <a:r xmlns:a="http://schemas.openxmlformats.org/drawingml/2006/main">
              <a:rPr altLang="ko-KR" lang="iw" sz="2800">
                <a:solidFill>
                  <a:srgbClr val="ff0000"/>
                </a:solidFill>
              </a:rPr>
              <a:t>פיליפ</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870" y="209707"/>
            <a:ext cx="4053592" cy="693263"/>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6983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1618"/>
            <a:ext cx="983695" cy="648072"/>
          </a:xfrm>
          <a:prstGeom prst="rect">
            <a:avLst/>
          </a:prstGeom>
          <a:noFill/>
        </p:spPr>
      </p:pic>
      <p:sp>
        <p:nvSpPr>
          <p:cNvPr id="23" name="TextBox 22"/>
          <p:cNvSpPr txBox="1"/>
          <p:nvPr/>
        </p:nvSpPr>
        <p:spPr>
          <a:xfrm>
            <a:off x="467544" y="1533148"/>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פיליפוס מצא את נתנאל ואמר לו: "מצאנו את זה שכתב משה בתורה ועליו כתבו גם הנביאים - ישוע מנצרת בן יוסף".</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2858" y="5146168"/>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ג'ון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1:</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57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3435454"/>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האדם שירד דרך הגג</a:t>
            </a:r>
            <a:endParaRPr xmlns:a="http://schemas.openxmlformats.org/drawingml/2006/main" lang="en-US" altLang="ko-KR" sz="4400"/>
          </a:p>
          <a:p>
            <a:pPr algn="ctr">
              <a:defRPr/>
            </a:pPr>
            <a:endParaRPr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7" y="1772816"/>
            <a:ext cx="5015946"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4" y="1700808"/>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הוא קם, לקח את המחצלת שלו ויצא לעיני כולם. זה הדהים את כולם והם שיבחו את אלוהים, ואמרו: "מעולם לא ראינו דבר כזה!"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כשאנשים שמעו על הריפוי של ישוע, אנשים הביאו את חברם המשותק</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85" y="5301208"/>
            <a:ext cx="9053611" cy="155488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אבל היו יותר מדי אנשים היכן שישוע היה. אז הם לא יכלו לקחת את חברם המשותק אל ישוע דרך הגג.</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268156"/>
            <a:ext cx="9070726" cy="1549837"/>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בסופו של דבר, אלה שהביאו חבר משותק פרצו את הגג ושלחו חבר משותק לישו.</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ישוע ראה את אמונתם ואמר. "נסלח לחטאיך. קום ולך הביתה."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17232"/>
            <a:ext cx="9053611" cy="14626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000">
                <a:solidFill>
                  <a:schemeClr val="tx1">
                    <a:lumMod val="65000"/>
                    <a:lumOff val="35000"/>
                  </a:schemeClr>
                </a:solidFill>
              </a:rPr>
              <a:t>באופן מפתיע, המשותק נרפא כרגע. אחר כך קם והלך והלל את אלוהים.</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651415"/>
            <a:ext cx="9054634" cy="1185630"/>
          </a:xfrm>
          <a:prstGeom prst="rect">
            <a:avLst/>
          </a:prstGeom>
          <a:noFill/>
        </p:spPr>
        <p:txBody>
          <a:bodyPr wrap="square">
            <a:spAutoFit/>
          </a:bodyPr>
          <a:lstStyle/>
          <a:p>
            <a:pPr xmlns:a="http://schemas.openxmlformats.org/drawingml/2006/main" lvl="0">
              <a:defRPr/>
              <a:bidi/>
            </a:pPr>
            <a:r xmlns:a="http://schemas.openxmlformats.org/drawingml/2006/main">
              <a:rPr lang="iw" altLang="ko-KR" sz="2400">
                <a:solidFill>
                  <a:schemeClr val="tx1">
                    <a:lumMod val="65000"/>
                    <a:lumOff val="35000"/>
                  </a:schemeClr>
                </a:solidFill>
              </a:rPr>
              <a:t>כשהגיע הזמן למרי ללדת, היא נאלצה לנסוע לבית לחם. אבל בגלל שלא היה מקום, היה לה תינוק באבוס..</a:t>
            </a:r>
            <a:r xmlns:a="http://schemas.openxmlformats.org/drawingml/2006/main">
              <a:rPr lang="iw" altLang="en-US" sz="2400">
                <a:solidFill>
                  <a:schemeClr val="tx1">
                    <a:lumMod val="65000"/>
                    <a:lumOff val="35000"/>
                  </a:schemeClr>
                </a:solidFill>
              </a:rPr>
              <a:t> </a:t>
            </a:r>
            <a:endParaRPr xmlns:a="http://schemas.openxmlformats.org/drawingml/2006/main" lang="ko-KR" altLang="en-US" sz="24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3433"/>
            <a:ext cx="9144000" cy="56226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7974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17" name="TextBox 16"/>
          <p:cNvSpPr txBox="1"/>
          <p:nvPr/>
        </p:nvSpPr>
        <p:spPr>
          <a:xfrm>
            <a:off x="395535" y="940216"/>
            <a:ext cx="8352928" cy="4477603"/>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לחבריו של שיתוק היו קשיים ומוגבלויות, אך הם לא יכלו לוותר על ההליכה לישו. כי הייתה להם אמונה בישוע.</a:t>
            </a:r>
            <a:r xmlns:a="http://schemas.openxmlformats.org/drawingml/2006/main">
              <a:rPr altLang="en-US" lang="iw" sz="3200">
                <a:solidFill>
                  <a:schemeClr val="tx1">
                    <a:lumMod val="65000"/>
                    <a:lumOff val="35000"/>
                  </a:schemeClr>
                </a:solidFill>
              </a:rPr>
              <a:t> </a:t>
            </a:r>
            <a:r xmlns:a="http://schemas.openxmlformats.org/drawingml/2006/main">
              <a:rPr altLang="ko-KR" lang="iw" sz="3200">
                <a:solidFill>
                  <a:schemeClr val="tx1">
                    <a:lumMod val="65000"/>
                    <a:lumOff val="35000"/>
                  </a:schemeClr>
                </a:solidFill>
              </a:rPr>
              <a:t>האם יש לנו אמונה בישוע?</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כאשר אנו מגיעים אל ישוע עם אמונה, אסור לנו לוותר למרות הקשיים והמכשולים החוסמים אותנו.</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בכך נוכל להביא כבוד לה' כאדם משותק.</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69776" y="212755"/>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rgbClr val="ff0000"/>
                </a:solidFill>
              </a:rPr>
              <a:t>מיהו ישוע?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1744"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3826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אינו דוחה את הבאים אליו. והוא נותן את מה שצריך לבאים אליו.</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4341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24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דרך מה הגיע המשותק אל ישוע?</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חלון</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שער</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קיר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גג</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④ </a:t>
            </a:r>
            <a:r xmlns:a="http://schemas.openxmlformats.org/drawingml/2006/main">
              <a:rPr altLang="ko-KR" lang="iw" sz="2800">
                <a:solidFill>
                  <a:srgbClr val="ff0000"/>
                </a:solidFill>
              </a:rPr>
              <a:t>גג</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49777"/>
            <a:ext cx="983695" cy="648072"/>
          </a:xfrm>
          <a:prstGeom prst="rect">
            <a:avLst/>
          </a:prstGeom>
          <a:noFill/>
        </p:spPr>
      </p:pic>
      <p:sp>
        <p:nvSpPr>
          <p:cNvPr id="23" name="TextBox 22"/>
          <p:cNvSpPr txBox="1"/>
          <p:nvPr/>
        </p:nvSpPr>
        <p:spPr>
          <a:xfrm>
            <a:off x="467543" y="1412776"/>
            <a:ext cx="8208912" cy="2833469"/>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הוא קם, לקח את המחצלת שלו ויצא לעיני כולם. זה הדהים את כולם והם שיבחו את אלוהים, ואמרו: "מעולם לא ראינו דבר כזה!"</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21786" y="5301208"/>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2:12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58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ישו קורא למתיו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681166" y="1844824"/>
            <a:ext cx="5462834" cy="4078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605156"/>
            <a:ext cx="8208912" cy="283195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כאשר ישוע המשיך משם, הוא ראה אדם בשם מתיו יושב בדוכן של הגבייה. "עקוב אחרי," הוא אמר לו, ומתיו קם והלך אחריו.</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מתיו</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000">
                <a:solidFill>
                  <a:schemeClr val="tx1">
                    <a:lumMod val="65000"/>
                    <a:lumOff val="35000"/>
                  </a:schemeClr>
                </a:solidFill>
              </a:rPr>
              <a:t>היה גבאי מיסים בשם מתיו. הוא היה גובה מסים מטעם רומא לבני ישראל.</a:t>
            </a:r>
            <a:r xmlns:a="http://schemas.openxmlformats.org/drawingml/2006/main">
              <a:rPr lang="iw"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56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80671"/>
            <a:ext cx="9053611" cy="145637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000">
                <a:solidFill>
                  <a:schemeClr val="tx1">
                    <a:lumMod val="65000"/>
                    <a:lumOff val="35000"/>
                  </a:schemeClr>
                </a:solidFill>
              </a:rPr>
              <a:t>מתיו היה גובה מסים, אז היה לו הרבה כסף. אבל היהודים שנאו את המוכסים שעבדו עבור רומא, הכובש.</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ישוע הביט במתי היושב בתא המסים ואמר לו. "עקוב אחריי"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3021"/>
            <a:ext cx="9144000" cy="58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984"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מתי נטש מיד הכל והלך בעקבות ישוע. זה היה בגלל שהוא הודה לישוע שקרא לו.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13" y="-3135"/>
            <a:ext cx="9144000" cy="54483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בינתיים נשמע קול משמיים לרועים ששמרו על הצאן בבית לחם.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6"/>
            <a:ext cx="9053611" cy="99901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000">
                <a:solidFill>
                  <a:schemeClr val="tx1">
                    <a:lumMod val="65000"/>
                    <a:lumOff val="35000"/>
                  </a:schemeClr>
                </a:solidFill>
              </a:rPr>
              <a:t>"אין צורך ברופא לבריאים, אלא לחולים." מתיו הפך לתלמידו של ישו.</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71400"/>
            <a:ext cx="9144000" cy="57606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42844" y="1235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245" y="112603"/>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מתיו היה גבאי מס ששנוא על אנשיו. אבל, ישוע קרא למתיו והפך אותו לתלמיד.</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אנחנו גם העם של אלוהים. אבל אנחנו לא מספיקים כדי להיקרא כתלמידיו של ישוע.</a:t>
            </a:r>
            <a:endParaRPr xmlns:a="http://schemas.openxmlformats.org/drawingml/2006/main" altLang="ko-KR" lang="en-US" sz="3200">
              <a:solidFill>
                <a:schemeClr val="tx1">
                  <a:lumMod val="65000"/>
                  <a:lumOff val="35000"/>
                </a:schemeClr>
              </a:solidFill>
            </a:endParaRPr>
          </a:p>
          <a:p>
            <a:pPr xmlns:a="http://schemas.openxmlformats.org/drawingml/2006/main" lvl="0">
              <a:defRPr/>
              <a:bidi/>
            </a:pPr>
            <a:r xmlns:a="http://schemas.openxmlformats.org/drawingml/2006/main">
              <a:rPr altLang="ko-KR" lang="iw" sz="3200">
                <a:solidFill>
                  <a:schemeClr val="tx1">
                    <a:lumMod val="65000"/>
                    <a:lumOff val="35000"/>
                  </a:schemeClr>
                </a:solidFill>
              </a:rPr>
              <a:t>עם זאת, ישוע קורא לנו להפוך את תלמידיו. לכן, עלינו לציית לו כדי להיות ראויים לייעודו.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877" y="254420"/>
            <a:ext cx="4053592" cy="572350"/>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rgbClr val="ff0000"/>
                </a:solidFill>
              </a:rPr>
              <a:t>מיהו ישוע?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9042"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608"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קורא לאנשים שנדחו בעולם להפוך לעם של אלוהים.</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0187" y="2280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4638"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מה היה תפקידו של מתיו?</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61764"/>
            <a:ext cx="8424936" cy="512931"/>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גובה מס</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דייג</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נגר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כומר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471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① </a:t>
            </a:r>
            <a:r xmlns:a="http://schemas.openxmlformats.org/drawingml/2006/main">
              <a:rPr altLang="ko-KR" lang="iw" sz="2800">
                <a:solidFill>
                  <a:srgbClr val="ff0000"/>
                </a:solidFill>
              </a:rPr>
              <a:t>גובה מס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09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51129"/>
            <a:ext cx="983695" cy="648072"/>
          </a:xfrm>
          <a:prstGeom prst="rect">
            <a:avLst/>
          </a:prstGeom>
          <a:noFill/>
        </p:spPr>
      </p:pic>
      <p:sp>
        <p:nvSpPr>
          <p:cNvPr id="23" name="TextBox 22"/>
          <p:cNvSpPr txBox="1"/>
          <p:nvPr/>
        </p:nvSpPr>
        <p:spPr>
          <a:xfrm>
            <a:off x="467544" y="1389131"/>
            <a:ext cx="8208912" cy="2831957"/>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כאשר ישוע המשיך משם, הוא ראה אדם בשם מתיו יושב בדוכן של הגבייה. "עקוב אחרי," הוא אמר לו, ומתיו קם והלך אחריו.</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89530" y="5229200"/>
            <a:ext cx="3850653" cy="51247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מתיו</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9:9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59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ישוע בחר את שנים עשר התלמידים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000375" y="1988840"/>
            <a:ext cx="5155975" cy="39616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1189305"/>
            <a:ext cx="8208912" cy="4479390"/>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באחד מאותם ימים יצא ישוע לצלע ההר להתפלל, ובילה את הלילה בתפילה לאלוהים.</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בבוא הבוקר קרא אליו את תלמידיו ובחר מהם שנים עשר, שגם אותם מינה שליחים:</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לוק</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6:</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01208"/>
            <a:ext cx="9053611" cy="1459637"/>
          </a:xfrm>
          <a:prstGeom prst="rect">
            <a:avLst/>
          </a:prstGeom>
          <a:noFill/>
        </p:spPr>
        <p:txBody>
          <a:bodyPr wrap="square">
            <a:spAutoFit/>
          </a:bodyPr>
          <a:lstStyle/>
          <a:p>
            <a:pPr xmlns:a="http://schemas.openxmlformats.org/drawingml/2006/main" lvl="0">
              <a:defRPr/>
              <a:bidi/>
            </a:pPr>
            <a:r xmlns:a="http://schemas.openxmlformats.org/drawingml/2006/main">
              <a:rPr lang="iw" altLang="ko-KR" sz="3000">
                <a:solidFill>
                  <a:schemeClr val="tx1">
                    <a:lumMod val="65000"/>
                    <a:lumOff val="35000"/>
                  </a:schemeClr>
                </a:solidFill>
              </a:rPr>
              <a:t>היו הרבה אנשים ששמעו ועקבו אחרי ישוע. הם הלכו עם ישוע ולמדו מישו</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27584" y="476672"/>
            <a:ext cx="7263110" cy="46805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לאחר התפילה, ישוע בחר במיוחד שנים עשר מהם כתלמידים קרובים.</a:t>
            </a:r>
            <a:r xmlns:a="http://schemas.openxmlformats.org/drawingml/2006/main">
              <a:rPr lang="i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6074" y="0"/>
            <a:ext cx="912792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0320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000">
                <a:solidFill>
                  <a:schemeClr val="tx1">
                    <a:lumMod val="65000"/>
                    <a:lumOff val="35000"/>
                  </a:schemeClr>
                </a:solidFill>
              </a:rPr>
              <a:t>הם נבחרו לחיות עם ישוע, להטיף את הבשורה ולגרש שדים.</a:t>
            </a:r>
            <a:endParaRPr xmlns:a="http://schemas.openxmlformats.org/drawingml/2006/main" lang="ko-KR" altLang="en-US" sz="3000">
              <a:solidFill>
                <a:schemeClr val="tx1">
                  <a:lumMod val="65000"/>
                  <a:lumOff val="35000"/>
                </a:schemeClr>
              </a:solidFill>
            </a:endParaRPr>
          </a:p>
        </p:txBody>
      </p:sp>
      <p:pic>
        <p:nvPicPr>
          <p:cNvPr id="1026" name="Picture 2" descr="http://cdn.www.ministry-to-children.com/wp-content/uploads/2013/06/Jesus-calls-disciples-1024x449.jpg"/>
          <p:cNvPicPr>
            <a:picLocks noChangeAspect="1" noChangeArrowheads="1"/>
          </p:cNvPicPr>
          <p:nvPr/>
        </p:nvPicPr>
        <p:blipFill rotWithShape="1">
          <a:blip r:embed="rId2"/>
          <a:srcRect/>
          <a:stretch>
            <a:fillRect/>
          </a:stretch>
        </p:blipFill>
        <p:spPr>
          <a:xfrm>
            <a:off x="0" y="332656"/>
            <a:ext cx="9144000" cy="530120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"תהילה לשמים, שלום לארץ! תשמח, ישוע נולד." אמרו מלאכים מהשמים</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6307"/>
            <a:ext cx="9144000" cy="58709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380672"/>
            <a:ext cx="9053611" cy="1456373"/>
          </a:xfrm>
          <a:prstGeom prst="rect">
            <a:avLst/>
          </a:prstGeom>
          <a:noFill/>
        </p:spPr>
        <p:txBody>
          <a:bodyPr wrap="square">
            <a:spAutoFit/>
          </a:bodyPr>
          <a:lstStyle/>
          <a:p>
            <a:pPr xmlns:a="http://schemas.openxmlformats.org/drawingml/2006/main" lvl="0">
              <a:defRPr/>
              <a:bidi/>
            </a:pPr>
            <a:r xmlns:a="http://schemas.openxmlformats.org/drawingml/2006/main">
              <a:rPr altLang="ko-KR" lang="iw" sz="3000">
                <a:solidFill>
                  <a:schemeClr val="tx1">
                    <a:lumMod val="65000"/>
                    <a:lumOff val="35000"/>
                  </a:schemeClr>
                </a:solidFill>
              </a:rPr>
              <a:t>התלמידים היו מגוון של אנשים: חלקם היו דייגים, גבאי מסים, מהפכנים, חלקם היו לוהטים.</a:t>
            </a:r>
            <a:endParaRPr xmlns:a="http://schemas.openxmlformats.org/drawingml/2006/main" altLang="en-US" lang="ko-KR" sz="3000">
              <a:solidFill>
                <a:schemeClr val="tx1">
                  <a:lumMod val="65000"/>
                  <a:lumOff val="35000"/>
                </a:schemeClr>
              </a:solidFill>
            </a:endParaRPr>
          </a:p>
        </p:txBody>
      </p:sp>
      <p:pic>
        <p:nvPicPr>
          <p:cNvPr descr="http://3.bp.blogspot.com/-r_85EcS71Xs/UiSZPCnRSWI/AAAAAAAABI0/kiYACD3Y37Y/s1600/12+Disciples+with+names+b.png" id="2052" name="Picture 4"/>
          <p:cNvPicPr>
            <a:picLocks noChangeArrowheads="1" noChangeAspect="1"/>
          </p:cNvPicPr>
          <p:nvPr/>
        </p:nvPicPr>
        <p:blipFill rotWithShape="1">
          <a:blip r:embed="rId2"/>
          <a:srcRect b="68"/>
          <a:stretch>
            <a:fillRect/>
          </a:stretch>
        </p:blipFill>
        <p:spPr>
          <a:xfrm>
            <a:off x="-5899" y="1"/>
            <a:ext cx="9134828" cy="53732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1208"/>
            <a:ext cx="9053611" cy="155488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אבל ישוע התפלל לאלוהים שיבחר היטב את תלמידיו, והוא בחר בהם היטב, טיפל בהם היטב ולימד אותם היטב.</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0337" y="0"/>
            <a:ext cx="916433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179" y="660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17" name="TextBox 16"/>
          <p:cNvSpPr txBox="1"/>
          <p:nvPr/>
        </p:nvSpPr>
        <p:spPr>
          <a:xfrm>
            <a:off x="380230" y="1268929"/>
            <a:ext cx="8352928" cy="3996491"/>
          </a:xfrm>
          <a:prstGeom prst="rect">
            <a:avLst/>
          </a:prstGeom>
          <a:noFill/>
        </p:spPr>
        <p:txBody>
          <a:bodyPr wrap="square">
            <a:spAutoFit/>
          </a:bodyPr>
          <a:lstStyle/>
          <a:p>
            <a:pPr xmlns:a="http://schemas.openxmlformats.org/drawingml/2006/main" lvl="0">
              <a:defRPr/>
              <a:bidi/>
            </a:pPr>
            <a:r xmlns:a="http://schemas.openxmlformats.org/drawingml/2006/main">
              <a:rPr altLang="ko-KR" lang="iw" sz="2800">
                <a:solidFill>
                  <a:schemeClr val="tx1">
                    <a:lumMod val="65000"/>
                    <a:lumOff val="35000"/>
                  </a:schemeClr>
                </a:solidFill>
              </a:rPr>
              <a:t>זו הסיבה שישוע בחר בתלמידיו: 1) ללמד אותם את דבר אלוהים, 2) לגרום להם להטיף את הבשורה לפי מה שהם למדו, ו-3) לגרום להם להכריז על כוחה של מלכות אלוהים. מסיבות אלו, ישוע בחר בתלמידיו.</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אנחנו גם תלמידיו של ישוע.</a:t>
            </a:r>
            <a:endParaRPr xmlns:a="http://schemas.openxmlformats.org/drawingml/2006/main" altLang="ko-KR" lang="en-US" sz="2800">
              <a:solidFill>
                <a:schemeClr val="tx1">
                  <a:lumMod val="65000"/>
                  <a:lumOff val="35000"/>
                </a:schemeClr>
              </a:solidFill>
            </a:endParaRPr>
          </a:p>
          <a:p>
            <a:pPr xmlns:a="http://schemas.openxmlformats.org/drawingml/2006/main" lvl="0">
              <a:defRPr/>
              <a:bidi/>
            </a:pPr>
            <a:r xmlns:a="http://schemas.openxmlformats.org/drawingml/2006/main">
              <a:rPr altLang="ko-KR" lang="iw" sz="2800">
                <a:solidFill>
                  <a:schemeClr val="tx1">
                    <a:lumMod val="65000"/>
                    <a:lumOff val="35000"/>
                  </a:schemeClr>
                </a:solidFill>
              </a:rPr>
              <a:t>עבודתנו זהה לעבודתם של שנים עשר תלמידיו של ישוע.</a:t>
            </a:r>
            <a:endParaRPr xmlns:a="http://schemas.openxmlformats.org/drawingml/2006/main" altLang="ko-KR" lang="en-US" sz="2800">
              <a:solidFill>
                <a:schemeClr val="tx1">
                  <a:lumMod val="65000"/>
                  <a:lumOff val="35000"/>
                </a:schemeClr>
              </a:solidFill>
            </a:endParaRPr>
          </a:p>
          <a:p>
            <a:pPr xmlns:a="http://schemas.openxmlformats.org/drawingml/2006/main" lvl="0">
              <a:defRPr/>
              <a:bidi/>
            </a:pPr>
            <a:r xmlns:a="http://schemas.openxmlformats.org/drawingml/2006/main">
              <a:rPr altLang="ko-KR" lang="iw" sz="2800">
                <a:solidFill>
                  <a:schemeClr val="tx1">
                    <a:lumMod val="65000"/>
                    <a:lumOff val="35000"/>
                  </a:schemeClr>
                </a:solidFill>
              </a:rPr>
              <a:t>בואו נחיה חיים של תלמיד החל מהיום </a:t>
            </a:r>
            <a:r xmlns:a="http://schemas.openxmlformats.org/drawingml/2006/main">
              <a:rPr altLang="ko-KR" lang="iw" sz="3200">
                <a:solidFill>
                  <a:schemeClr val="tx1">
                    <a:lumMod val="65000"/>
                    <a:lumOff val="35000"/>
                  </a:schemeClr>
                </a:solidFill>
              </a:rPr>
              <a:t>.</a:t>
            </a:r>
            <a:r xmlns:a="http://schemas.openxmlformats.org/drawingml/2006/main">
              <a:rPr altLang="en-US" lang="iw"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5188" y="182285"/>
            <a:ext cx="4053592" cy="568285"/>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t>מיהו ישוע?</a:t>
            </a:r>
            <a:r xmlns:a="http://schemas.openxmlformats.org/drawingml/2006/main">
              <a:rPr altLang="en-US" lang="i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0925" y="5739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3341"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r xmlns:a="http://schemas.openxmlformats.org/drawingml/2006/main">
              <a:rPr altLang="en-US" lang="iw" sz="3600">
                <a:solidFill>
                  <a:srgbClr val="0070c0"/>
                </a:solidFill>
              </a:rPr>
              <a:t> </a:t>
            </a:r>
            <a:r xmlns:a="http://schemas.openxmlformats.org/drawingml/2006/main">
              <a:rPr altLang="ko-KR" lang="iw" sz="3600">
                <a:solidFill>
                  <a:srgbClr val="0070c0"/>
                </a:solidFill>
              </a:rPr>
              <a:t>הוא…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זה שמלמד אותנו את האמת של גן עדן כדי שנוכל לצמוח כמו תלמידיו של ישוע.</a:t>
            </a:r>
            <a:r xmlns:a="http://schemas.openxmlformats.org/drawingml/2006/main">
              <a:rPr altLang="en-US" lang="i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745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כמה תלמידים בחר ישוע כשליחים (אלה שנשלחים)??</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עשר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אחת עשרה</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39009"/>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שתים עשרה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ארבע עשרה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52871"/>
            <a:ext cx="8712968" cy="512499"/>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③ </a:t>
            </a:r>
            <a:r xmlns:a="http://schemas.openxmlformats.org/drawingml/2006/main">
              <a:rPr altLang="ko-KR" lang="iw" sz="2800">
                <a:solidFill>
                  <a:srgbClr val="ff0000"/>
                </a:solidFill>
              </a:rPr>
              <a:t>שתים עשרה</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916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49777"/>
            <a:ext cx="983695" cy="648072"/>
          </a:xfrm>
          <a:prstGeom prst="rect">
            <a:avLst/>
          </a:prstGeom>
          <a:noFill/>
        </p:spPr>
      </p:pic>
      <p:sp>
        <p:nvSpPr>
          <p:cNvPr id="23" name="TextBox 22"/>
          <p:cNvSpPr txBox="1"/>
          <p:nvPr/>
        </p:nvSpPr>
        <p:spPr>
          <a:xfrm>
            <a:off x="467543" y="980728"/>
            <a:ext cx="8208912" cy="4479390"/>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באחד מאותם ימים יצא ישוע לצלע ההר להתפלל, ובילה את הלילה בתפילה לאלוהים.</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בבוא הבוקר קרא אליו את תלמידיו ובחר מהם שנים עשר, שגם אותם מינה שליחים:</a:t>
            </a:r>
            <a:endParaRPr xmlns:a="http://schemas.openxmlformats.org/drawingml/2006/main" altLang="ko-KR" lang="en-US" sz="3600">
              <a:solidFill>
                <a:schemeClr val="tx1">
                  <a:lumMod val="65000"/>
                  <a:lumOff val="35000"/>
                </a:schemeClr>
              </a:solidFill>
            </a:endParaRPr>
          </a:p>
          <a:p>
            <a:pPr lvl="0">
              <a:defRPr/>
            </a:pPr>
            <a:endParaRPr altLang="en-US" lang="ko-KR" sz="3600">
              <a:solidFill>
                <a:schemeClr val="tx1">
                  <a:lumMod val="65000"/>
                  <a:lumOff val="35000"/>
                </a:schemeClr>
              </a:solidFill>
            </a:endParaRPr>
          </a:p>
        </p:txBody>
      </p:sp>
      <p:sp>
        <p:nvSpPr>
          <p:cNvPr id="24" name="TextBox 23"/>
          <p:cNvSpPr txBox="1"/>
          <p:nvPr/>
        </p:nvSpPr>
        <p:spPr>
          <a:xfrm>
            <a:off x="4684041" y="5633640"/>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לוק</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6:</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12-13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60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768704"/>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הבשורה לימד ישוע על ההר.</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1907599"/>
            <a:ext cx="5232422" cy="39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1682"/>
            <a:ext cx="8208912" cy="337944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עכשיו כשראה את ההמונים, עלה על צלע ההר והתיישב. תלמידיו באו אליו,</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והוא התחיל ללמד אותם לאמר:</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"אשרי עניים ברוח, כי להם מלכות שמים.</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מתיו</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9911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000">
                <a:solidFill>
                  <a:schemeClr val="tx1">
                    <a:lumMod val="65000"/>
                    <a:lumOff val="35000"/>
                  </a:schemeClr>
                </a:solidFill>
              </a:rPr>
              <a:t>ישוע לימד את ההמונים על ההר כיצד לחיות כאנשי מלכות אלוהים.</a:t>
            </a:r>
            <a:endParaRPr xmlns:a="http://schemas.openxmlformats.org/drawingml/2006/main" lang="ko-KR" altLang="en-US" sz="30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266" y="620688"/>
            <a:ext cx="914400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661248"/>
            <a:ext cx="9070726" cy="1556797"/>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"אשרי עניים ברוח, כי להם מלכות שמים.</a:t>
            </a:r>
            <a:endParaRPr xmlns:a="http://schemas.openxmlformats.org/drawingml/2006/main" lang="en-US" altLang="ko-KR" sz="3200">
              <a:solidFill>
                <a:schemeClr val="tx1">
                  <a:lumMod val="65000"/>
                  <a:lumOff val="35000"/>
                </a:schemeClr>
              </a:solidFill>
            </a:endParaRPr>
          </a:p>
          <a:p>
            <a:pPr lvl="0">
              <a:defRPr/>
            </a:pPr>
            <a:endParaRPr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23528" y="548680"/>
            <a:ext cx="8064896" cy="463774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כפי שאמרו המלאכים, ישוע נולד בריא באבוס.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47" y="5072417"/>
            <a:ext cx="9107238" cy="1793203"/>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למדת להחזיר את השיניים שלך עם השיניים שלך, אבל אני אומר לך לתת את הלחי השמאלית לכל מי שפוגע בלחי הימנית. אז תהיו ילדים של אלוהים!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03990" y="620688"/>
            <a:ext cx="56992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537516"/>
            <a:ext cx="9053611" cy="138499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תסתכל על הציפורים באוויר. ציפורים לא עושות עבודה חקלאית, אבל אלוהים מאכיל את כולן. האם הוא לא ידאג לך יותר מהציפורים!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375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517232"/>
            <a:ext cx="9053611" cy="14626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000">
                <a:solidFill>
                  <a:schemeClr val="tx1">
                    <a:lumMod val="65000"/>
                    <a:lumOff val="35000"/>
                  </a:schemeClr>
                </a:solidFill>
              </a:rPr>
              <a:t>אנשים הופתעו מאוד מתורתו של ישוע. כי לישוע הייתה סמכות שלא כמו מורים רגילים לתנ"ך.</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332657"/>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6159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71983"/>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ישוע אומר לנו</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שחייהם של אנשי אלוהים שונים מאלו של העולם.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האם יש הבדלים בחיינו מאלה שאינם מאמינים בישוע?</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בואו נסתכל על עצמנו ונחייה חיים ראויים למלכות אלוהים.</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5543"/>
            <a:ext cx="4053592" cy="573602"/>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t>מיהו ישוע?</a:t>
            </a:r>
            <a:r xmlns:a="http://schemas.openxmlformats.org/drawingml/2006/main">
              <a:rPr altLang="en-US" lang="i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651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2384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זה שהופך אותנו לחיות כמו אנשי מלכות אלוהים.</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0373" y="11788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71132"/>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מה יכולים לקבל עני ברוח?</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כסף</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אוכל</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כבוד</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מלכות אלוהים</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④ </a:t>
            </a:r>
            <a:r xmlns:a="http://schemas.openxmlformats.org/drawingml/2006/main">
              <a:rPr altLang="ko-KR" lang="iw" sz="2800">
                <a:solidFill>
                  <a:srgbClr val="ff0000"/>
                </a:solidFill>
              </a:rPr>
              <a:t>מלכות אלוהים</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398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8"/>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עכשיו כשראה את ההמונים, עלה על צלע ההר והתיישב. תלמידיו באו אליו,</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והוא התחיל ללמד אותם לאמר:</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"אשרי עניים ברוח, כי להם מלכות שמים.</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251551"/>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מתיו</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5:1-3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61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ישוע מרגיע את הסערה</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42929" y="1964254"/>
            <a:ext cx="5386639" cy="39398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הוא קם, גער ברוח ואמר לגלים: "שקט! שקט!" ואז הרוח שככה והיה רגוע לחלוטין.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ישוע ותלמידיו עלו יחד על סירה כדי לחצות את אגם הגליל.</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143" y="1"/>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32064"/>
          </a:xfrm>
          <a:prstGeom prst="rect">
            <a:avLst/>
          </a:prstGeom>
          <a:noFill/>
        </p:spPr>
        <p:txBody>
          <a:bodyPr wrap="square">
            <a:spAutoFit/>
          </a:bodyPr>
          <a:lstStyle/>
          <a:p>
            <a:pPr xmlns:a="http://schemas.openxmlformats.org/drawingml/2006/main" lvl="0">
              <a:defRPr/>
              <a:bidi/>
            </a:pPr>
            <a:r xmlns:a="http://schemas.openxmlformats.org/drawingml/2006/main">
              <a:rPr lang="iw" altLang="ko-KR" sz="2500">
                <a:solidFill>
                  <a:schemeClr val="tx1">
                    <a:lumMod val="65000"/>
                    <a:lumOff val="35000"/>
                  </a:schemeClr>
                </a:solidFill>
              </a:rPr>
              <a:t>רועי בית לחם באו לראות את בן האלוהים שיציל אנשים. "יֵשׁוּעַ! הבן של אלוהים! תודה שבאת לארץ הזאת!"</a:t>
            </a:r>
            <a:endParaRPr xmlns:a="http://schemas.openxmlformats.org/drawingml/2006/main" lang="en-US" altLang="ko-KR" sz="25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5668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תוך כדי חציית האגם נשבה לפתע רוח זועמת ובא גל מפחיד.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141" y="-27383"/>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07238" cy="107721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בסופו של דבר אמרו התלמידים לישו. 'המורה, לא אכפת לך אם נטבע!'</a:t>
            </a:r>
            <a:r xmlns:a="http://schemas.openxmlformats.org/drawingml/2006/main">
              <a:rPr lang="i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94007"/>
            <a:ext cx="9053611" cy="1371613"/>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ישוע גער ברוח ואמר לגלים: "שקט! תהיה בשקט!" ואז הרוח שככה והיה רגוע לחלוטין.</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758"/>
            <a:ext cx="9144000" cy="54579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97713"/>
            <a:ext cx="9053611" cy="1553681"/>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הם נבהלו ושאלו זה את זה, "מי זה? אפילו הרוח והגלים מצייתים לו!"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0840"/>
            <a:ext cx="9144000" cy="5776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65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76572"/>
            <a:ext cx="983695" cy="648072"/>
          </a:xfrm>
          <a:prstGeom prst="rect">
            <a:avLst/>
          </a:prstGeom>
          <a:noFill/>
        </p:spPr>
      </p:pic>
      <p:sp>
        <p:nvSpPr>
          <p:cNvPr id="17" name="TextBox 16"/>
          <p:cNvSpPr txBox="1"/>
          <p:nvPr/>
        </p:nvSpPr>
        <p:spPr>
          <a:xfrm>
            <a:off x="395536" y="1052736"/>
            <a:ext cx="8352928" cy="3996491"/>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רק אלוהים יכול לצוות על הים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והרוח.</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זו הסיבה שישוע הוא האל הבורא ושולט בעולם.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ישוע שאנו מאמינים שהוא לא אחד מני אלים רבים, אלא האל הבורא היחיד והכל יכול.</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עלינו להצמיח את אמונתנו על ידי זכירת עובדה זו.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55242" y="211849"/>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rgbClr val="ff0000"/>
                </a:solidFill>
              </a:rPr>
              <a:t>מיהו ישוע?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379" y="5957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r xmlns:a="http://schemas.openxmlformats.org/drawingml/2006/main">
              <a:rPr altLang="en-US" lang="iw" sz="3600">
                <a:solidFill>
                  <a:srgbClr val="0070c0"/>
                </a:solidFill>
              </a:rPr>
              <a:t> </a:t>
            </a:r>
            <a:r xmlns:a="http://schemas.openxmlformats.org/drawingml/2006/main">
              <a:rPr altLang="ko-KR" lang="iw" sz="3600">
                <a:solidFill>
                  <a:srgbClr val="0070c0"/>
                </a:solidFill>
              </a:rPr>
              <a:t>הוא..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הבעלים של כל הדברים שעושה ושולט בכל דבר בעולם הזה.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78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07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מה ציווה ישוע על הים והרוח?</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להיות בשקט</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לרוץ ולשחק</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להתעורר</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לְמַעלָה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פתוח</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שֶׁלְךָ</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עיניים</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① </a:t>
            </a:r>
            <a:r xmlns:a="http://schemas.openxmlformats.org/drawingml/2006/main">
              <a:rPr altLang="ko-KR" lang="iw" sz="2800">
                <a:solidFill>
                  <a:srgbClr val="ff0000"/>
                </a:solidFill>
              </a:rPr>
              <a:t>להיות בשקט</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1628800"/>
            <a:ext cx="8208912" cy="2284070"/>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הוא קם, גער ברוח ואמר לגלים: "שקט! שקט!" ואז הרוח שככה והיה רגוע לחלוטין.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39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62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142567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מי נגע בבגדים שלי?</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4110626" y="1604156"/>
            <a:ext cx="5020256" cy="39843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34053"/>
            <a:ext cx="8208912" cy="283119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כששמעה על ישוע, עלתה מאחוריו בקהל ונגעה בגלימה שלו,</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28. כי היא חשבה, "אם רק אגע בבגדיו, ארפא."</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5:</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2902"/>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301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25945"/>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ישוע, שהוא אדון הכל,</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הוא בנו של אלוהים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אבל כאשר ישוע הגיע לארץ הזאת</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הוא נולד באבוס עם דמות צנועה.</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אנחנו המאמינים בישוע</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הם ילדים של אלוהים.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אבל עלינו לחיות צנועים ונמוכים כמו ישוע.</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אנשים רבים שמעו על ישוע, והם הלכו בעקבות ישוע.</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305"/>
          <a:stretch>
            <a:fillRect/>
          </a:stretch>
        </p:blipFill>
        <p:spPr>
          <a:xfrm flipH="1">
            <a:off x="0" y="-11034"/>
            <a:ext cx="9157178" cy="56722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ואז אישה ניגשה מאחוריו ונגעה בבגדיו של ישוע כדי להירפא.</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640902" y="548680"/>
            <a:ext cx="6503098" cy="51612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4869160"/>
            <a:ext cx="9107238" cy="2034560"/>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אישה סבלה ממחלה הנקראת דימום במשך 12 שנים. היא ניסתה דרכים רבות לתקן את זה, אבל זה לא תוקן והיא הוציאה את כל מה שהיה לה.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46138" y="830520"/>
            <a:ext cx="4214961" cy="36065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45224"/>
            <a:ext cx="9053611" cy="1372770"/>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'מי נגע בבגדים שלי?' ישוע הבין מיד שכוחו יצא ממנו. היא באה ונפלה לרגליו וסיפרה לו את כל האמת.</a:t>
            </a:r>
            <a:endParaRPr xmlns:a="http://schemas.openxmlformats.org/drawingml/2006/main" lang="ko-KR" altLang="en-US" sz="2800">
              <a:solidFill>
                <a:schemeClr val="tx1">
                  <a:lumMod val="65000"/>
                  <a:lumOff val="35000"/>
                </a:schemeClr>
              </a:solidFill>
            </a:endParaRPr>
          </a:p>
        </p:txBody>
      </p:sp>
      <p:pic>
        <p:nvPicPr>
          <p:cNvPr id="1026" name="Picture 2" descr="http://cfile204.uf.daum.net/image/114EAC504D3FCCFA289261"/>
          <p:cNvPicPr>
            <a:picLocks noChangeAspect="1" noChangeArrowheads="1"/>
          </p:cNvPicPr>
          <p:nvPr/>
        </p:nvPicPr>
        <p:blipFill rotWithShape="1">
          <a:blip r:embed="rId2"/>
          <a:srcRect/>
          <a:stretch>
            <a:fillRect/>
          </a:stretch>
        </p:blipFill>
        <p:spPr>
          <a:xfrm>
            <a:off x="0" y="0"/>
            <a:ext cx="9144000" cy="54241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797713"/>
            <a:ext cx="9053611" cy="1077218"/>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ישוע אמר לה, 'בת, אמונתך ריפאה אותך. לך לשלום.'</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1"/>
          <a:stretch>
            <a:fillRect/>
          </a:stretch>
        </p:blipFill>
        <p:spPr>
          <a:xfrm>
            <a:off x="-3899" y="-28651"/>
            <a:ext cx="9144000" cy="58263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3077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763688" y="107216"/>
            <a:ext cx="983695" cy="648072"/>
          </a:xfrm>
          <a:prstGeom prst="rect">
            <a:avLst/>
          </a:prstGeom>
          <a:noFill/>
        </p:spPr>
      </p:pic>
      <p:sp>
        <p:nvSpPr>
          <p:cNvPr id="17" name="TextBox 16"/>
          <p:cNvSpPr txBox="1"/>
          <p:nvPr/>
        </p:nvSpPr>
        <p:spPr>
          <a:xfrm>
            <a:off x="380230" y="1268929"/>
            <a:ext cx="8352928" cy="351071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האישה שסבלה מדימום במשך 12 שנים הלכה לישו</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עם אמונה.</a:t>
            </a:r>
            <a:r xmlns:a="http://schemas.openxmlformats.org/drawingml/2006/main">
              <a:rPr altLang="en-US" lang="iw" sz="3200">
                <a:solidFill>
                  <a:schemeClr val="tx1">
                    <a:lumMod val="65000"/>
                    <a:lumOff val="35000"/>
                  </a:schemeClr>
                </a:solidFill>
              </a:rPr>
              <a:t> </a:t>
            </a:r>
            <a:r xmlns:a="http://schemas.openxmlformats.org/drawingml/2006/main">
              <a:rPr altLang="ko-KR" lang="iw" sz="3200">
                <a:solidFill>
                  <a:schemeClr val="tx1">
                    <a:lumMod val="65000"/>
                    <a:lumOff val="35000"/>
                  </a:schemeClr>
                </a:solidFill>
              </a:rPr>
              <a:t>ישוע ריפא את האישה ושיבח את אמונתה בפני האנשים.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אלוהים עדיין רואה את האמונה שלנו.</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כשאנחנו פוגשים דברים קשים,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בואו נבוא לאלוהים באמונה.</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45204" y="205543"/>
            <a:ext cx="4053592" cy="573602"/>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t>מיהו ישוע?</a:t>
            </a:r>
            <a:r xmlns:a="http://schemas.openxmlformats.org/drawingml/2006/main">
              <a:rPr altLang="en-US" lang="i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2779"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מכיר את הכאבים והקשיים שלנו ופותר אותם.</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295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317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במה נגעה האישה שהייתה חולה במשך 12 שנים עם ישוע?</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שיער</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יד</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רגליים</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בגדים</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④ </a:t>
            </a:r>
            <a:r xmlns:a="http://schemas.openxmlformats.org/drawingml/2006/main">
              <a:rPr altLang="ko-KR" lang="iw" sz="2800">
                <a:solidFill>
                  <a:srgbClr val="ff0000"/>
                </a:solidFill>
              </a:rPr>
              <a:t>בגדים</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02368" y="7636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49777"/>
            <a:ext cx="983695" cy="648072"/>
          </a:xfrm>
          <a:prstGeom prst="rect">
            <a:avLst/>
          </a:prstGeom>
          <a:noFill/>
        </p:spPr>
      </p:pic>
      <p:sp>
        <p:nvSpPr>
          <p:cNvPr id="23" name="TextBox 22"/>
          <p:cNvSpPr txBox="1"/>
          <p:nvPr/>
        </p:nvSpPr>
        <p:spPr>
          <a:xfrm>
            <a:off x="467544" y="1052736"/>
            <a:ext cx="8208912" cy="2831559"/>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כששמעה על ישוע, עלתה מאחוריו בקהל ונגעה בגלימה שלו,</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כי היא חשבה, "אם רק אגע בבגדיו, ארפא."</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5:</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27-28</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68352"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63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748858"/>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טליתה קום!</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72749" y="2011044"/>
            <a:ext cx="486853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4454" y="178210"/>
            <a:ext cx="4053592" cy="707886"/>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iw" sz="4000">
                <a:solidFill>
                  <a:srgbClr val="FF0000"/>
                </a:solidFill>
              </a:rPr>
              <a:t>המילה של היום</a:t>
            </a:r>
            <a:endParaRPr xmlns:a="http://schemas.openxmlformats.org/drawingml/2006/main" altLang="en-US" dirty="0" lang="ko-KR" sz="40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6096379" y="85388"/>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063928" y="49777"/>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39552" y="2228671"/>
            <a:ext cx="8208912" cy="1754326"/>
          </a:xfrm>
          <a:prstGeom prst="rect">
            <a:avLst/>
          </a:prstGeom>
          <a:noFill/>
        </p:spPr>
        <p:txBody>
          <a:bodyPr rtlCol="0" wrap="square">
            <a:spAutoFit/>
          </a:bodyPr>
          <a:lstStyle/>
          <a:p>
            <a:r xmlns:a="http://schemas.openxmlformats.org/drawingml/2006/main">
              <a:rPr altLang="ko-KR" dirty="0" lang="iw" sz="3600">
                <a:solidFill>
                  <a:schemeClr val="tx1">
                    <a:lumMod val="65000"/>
                    <a:lumOff val="35000"/>
                  </a:schemeClr>
                </a:solidFill>
              </a:rPr>
              <a:t>אתה תהיה עם ילד ותלד בן, ואתה צריך לתת לו את השם ישוע.</a:t>
            </a:r>
            <a:endParaRPr xmlns:a="http://schemas.openxmlformats.org/drawingml/2006/main" altLang="en-US" dirty="0"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rtlCol="0" wrap="square">
            <a:spAutoFit/>
          </a:bodyPr>
          <a:lstStyle/>
          <a:p>
            <a:pPr xmlns:a="http://schemas.openxmlformats.org/drawingml/2006/main" algn="r">
              <a:bidi/>
            </a:pPr>
            <a:r xmlns:a="http://schemas.openxmlformats.org/drawingml/2006/main">
              <a:rPr altLang="ko-KR" dirty="0" lang="iw" sz="2800">
                <a:solidFill>
                  <a:schemeClr val="tx1">
                    <a:lumMod val="65000"/>
                    <a:lumOff val="35000"/>
                  </a:schemeClr>
                </a:solidFill>
              </a:rPr>
              <a:t>לוק</a:t>
            </a:r>
            <a:r xmlns:a="http://schemas.openxmlformats.org/drawingml/2006/main">
              <a:rPr altLang="en-US" dirty="0" lang="iw" sz="2800">
                <a:solidFill>
                  <a:schemeClr val="tx1">
                    <a:lumMod val="65000"/>
                    <a:lumOff val="35000"/>
                  </a:schemeClr>
                </a:solidFill>
              </a:rPr>
              <a:t> </a:t>
            </a:r>
            <a:r xmlns:a="http://schemas.openxmlformats.org/drawingml/2006/main">
              <a:rPr altLang="ko-KR" dirty="0" lang="iw" sz="2800">
                <a:solidFill>
                  <a:schemeClr val="tx1">
                    <a:lumMod val="65000"/>
                    <a:lumOff val="35000"/>
                  </a:schemeClr>
                </a:solidFill>
              </a:rPr>
              <a:t>1:31</a:t>
            </a:r>
            <a:endParaRPr xmlns:a="http://schemas.openxmlformats.org/drawingml/2006/main" altLang="en-US" dirty="0" lang="ko-KR" sz="2800">
              <a:solidFill>
                <a:schemeClr val="tx1">
                  <a:lumMod val="65000"/>
                  <a:lumOff val="35000"/>
                </a:schemeClr>
              </a:solidFill>
            </a:endParaRPr>
          </a:p>
        </p:txBody>
      </p:sp>
    </p:spTree>
    <p:extLst>
      <p:ext uri="{BB962C8B-B14F-4D97-AF65-F5344CB8AC3E}">
        <p14:creationId xmlns:p14="http://schemas.microsoft.com/office/powerpoint/2010/main" val="223038097"/>
      </p:ext>
    </p:extLst>
  </p:cSld>
  <p:clrMapOvr>
    <a:masterClrMapping/>
  </p:clrMapOvr>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175900"/>
            <a:ext cx="4053592" cy="574670"/>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t>מיהו ישוע?</a:t>
            </a:r>
            <a:r xmlns:a="http://schemas.openxmlformats.org/drawingml/2006/main">
              <a:rPr altLang="en-US" lang="i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הגיע ארצה בצניעות ובשפלה, אבל הוא המלך האמיתי שלנו.</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הוא אחז בידה ואמר לה: "טליתא קום!" (שמשמעותו, "ילדה קטנה, אני אומר לך, קום!").</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5:</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5" y="5373216"/>
            <a:ext cx="9053611" cy="154955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אדם בשם יאירוס, שליט בית הכנסת, בא אל ישוע ואמר; "הבת שלי גוססת. תעזור לי."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37" y="5730539"/>
            <a:ext cx="9070726" cy="107721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בדרך הביתה עם ישו, רץ אדם וסיפר שבתו כבר מתה.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2866" y="-27384"/>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33257"/>
            <a:ext cx="9107238" cy="10656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כשהגיעה הביתה, בתו של יאירוס כבר מתה, ואנשים בכו.</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14092"/>
            <a:ext cx="9053611" cy="106580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ישוע נכנס ואמר להם: "הילד לא מת אלא ישן".</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68" y="5042118"/>
            <a:ext cx="9053611" cy="1794927"/>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הוא אחז בידה ואמר לה: "טליתה קום!" (שמשמעותו, "ילדה קטנה, אני אומר לך, קום!"). מיד קמה הילדה והסתובבה.</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311"/>
            <a:ext cx="9144000" cy="4861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5764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30131"/>
            <a:ext cx="983695" cy="648072"/>
          </a:xfrm>
          <a:prstGeom prst="rect">
            <a:avLst/>
          </a:prstGeom>
          <a:noFill/>
        </p:spPr>
      </p:pic>
      <p:sp>
        <p:nvSpPr>
          <p:cNvPr id="17" name="TextBox 16"/>
          <p:cNvSpPr txBox="1"/>
          <p:nvPr/>
        </p:nvSpPr>
        <p:spPr>
          <a:xfrm>
            <a:off x="395536" y="908720"/>
            <a:ext cx="8352928" cy="4482265"/>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ישוע הוא זה ששולט במוות.</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המוות הוא הדבר הכי מפחיד לאנשים, אבל ישוע כבש אותו.</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נמות מתישהו במוקדם או במאוחר.</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אבל אתה לא צריך לפחד מהמוות.</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זה בגלל שישוע הוא זה ששולט במוות.</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ואנחנו מאמינים בישוע שכבש את המוות.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7073" y="219398"/>
            <a:ext cx="4053592" cy="569272"/>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rgbClr val="ff0000"/>
                </a:solidFill>
              </a:rPr>
              <a:t>מיהו ישוע?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 הוא..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זה שנותן חיים וזה השולט בחיים בו זמנית.</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84558"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200">
                <a:solidFill>
                  <a:schemeClr val="tx1">
                    <a:lumMod val="65000"/>
                    <a:lumOff val="35000"/>
                  </a:schemeClr>
                </a:solidFill>
              </a:rPr>
              <a:t>מה זה "טליתה קום!" מתכוון?</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indent="-514350" marL="514350">
              <a:buAutoNum type="circleNumDbPlain"/>
              <a:defRPr/>
              <a:bidi/>
            </a:pPr>
            <a:r xmlns:a="http://schemas.openxmlformats.org/drawingml/2006/main">
              <a:rPr altLang="ko-KR" lang="iw" sz="2800">
                <a:solidFill>
                  <a:schemeClr val="tx1">
                    <a:lumMod val="65000"/>
                    <a:lumOff val="35000"/>
                  </a:schemeClr>
                </a:solidFill>
              </a:rPr>
              <a:t>ילדה קטנה, תאכלי ארוחת בוקר!</a:t>
            </a:r>
            <a:endParaRPr xmlns:a="http://schemas.openxmlformats.org/drawingml/2006/main" altLang="ko-KR" 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ילדה קטנה, לכי לישון!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ילדה קטנה, קום!</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ילדה קטנה, שרי שיר!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③ </a:t>
            </a:r>
            <a:r xmlns:a="http://schemas.openxmlformats.org/drawingml/2006/main">
              <a:rPr altLang="ko-KR" lang="iw" sz="2800">
                <a:solidFill>
                  <a:srgbClr val="ff0000"/>
                </a:solidFill>
              </a:rPr>
              <a:t>ילדה קטנה, קום!</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7556" y="516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82696"/>
            <a:ext cx="983695" cy="648072"/>
          </a:xfrm>
          <a:prstGeom prst="rect">
            <a:avLst/>
          </a:prstGeom>
          <a:noFill/>
        </p:spPr>
      </p:pic>
      <p:sp>
        <p:nvSpPr>
          <p:cNvPr id="23" name="TextBox 22"/>
          <p:cNvSpPr txBox="1"/>
          <p:nvPr/>
        </p:nvSpPr>
        <p:spPr>
          <a:xfrm>
            <a:off x="539552" y="2034714"/>
            <a:ext cx="8208912" cy="173528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הוא אחז בידה ואמר לה: "טליתא קום!" (שמשמעותו, "ילדה קטנה, אני אומר לך, קום!").</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5:</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35378"/>
            <a:ext cx="4053592" cy="696167"/>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של היום</a:t>
            </a:r>
            <a:r xmlns:a="http://schemas.openxmlformats.org/drawingml/2006/main">
              <a:rPr altLang="en-US" lang="iw" sz="4000">
                <a:solidFill>
                  <a:srgbClr val="ff0000"/>
                </a:solidFill>
              </a:rPr>
              <a:t> </a:t>
            </a:r>
            <a:r xmlns:a="http://schemas.openxmlformats.org/drawingml/2006/main">
              <a:rPr altLang="ko-KR" lang="iw" sz="4000">
                <a:solidFill>
                  <a:srgbClr val="ff0000"/>
                </a:solidFill>
              </a:rPr>
              <a:t>חִידוֹן</a:t>
            </a:r>
            <a:r xmlns:a="http://schemas.openxmlformats.org/drawingml/2006/main">
              <a:rPr altLang="en-US" lang="iw"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6854"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5379" y="115172"/>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היכן נולד ישו?</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הוא</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בַּיִת</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ארמון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באבוס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מלון יוקרה</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③ </a:t>
            </a:r>
            <a:r xmlns:a="http://schemas.openxmlformats.org/drawingml/2006/main">
              <a:rPr altLang="ko-KR" lang="iw" sz="2800">
                <a:solidFill>
                  <a:srgbClr val="ff0000"/>
                </a:solidFill>
              </a:rPr>
              <a:t>באבוס</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64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011487"/>
            <a:ext cx="3931114" cy="1425133"/>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איש חולה בביתסדה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005434"/>
            <a:ext cx="5080000" cy="38018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4" y="1196752"/>
            <a:ext cx="8208912" cy="338310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אז אמר לו ישוע: "קום! הרם את מחצלתך והלך."</a:t>
            </a:r>
            <a:endParaRPr xmlns:a="http://schemas.openxmlformats.org/drawingml/2006/main" lang="en-US" altLang="ko-KR" sz="3600">
              <a:solidFill>
                <a:schemeClr val="tx1">
                  <a:lumMod val="65000"/>
                  <a:lumOff val="35000"/>
                </a:schemeClr>
              </a:solidFill>
            </a:endParaRPr>
          </a:p>
          <a:p>
            <a:pPr xmlns:a="http://schemas.openxmlformats.org/drawingml/2006/main" lvl="0">
              <a:defRPr/>
              <a:bidi/>
            </a:pPr>
            <a:r xmlns:a="http://schemas.openxmlformats.org/drawingml/2006/main">
              <a:rPr lang="iw" altLang="ko-KR" sz="3600">
                <a:solidFill>
                  <a:schemeClr val="tx1">
                    <a:lumMod val="65000"/>
                    <a:lumOff val="35000"/>
                  </a:schemeClr>
                </a:solidFill>
              </a:rPr>
              <a:t>מיד נרפא האיש; הוא הרים את המחצלת שלו והלך. היום שבו זה התרחש היה יום שבת,</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יוחנן 5:</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311728"/>
            <a:ext cx="9053611" cy="155389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הייתה בריכה בשם ביתסדה בירושלים. מספר רב של חולים התאספו שם וחיכו להזזת המים.</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16632"/>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3" y="4365104"/>
            <a:ext cx="9070727" cy="2224290"/>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כי מלאך ה' ירד בעונות מסוימות אל הבריכה ועורר את המים; מי שנכנס אז ראשון, לאחר ערבוב המים, נרפא מכל מחלה שהיה לו.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19672" y="1268760"/>
            <a:ext cx="5080000"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01208"/>
            <a:ext cx="9134646" cy="137391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היה אדם שלא יכול היה ללכת. כאשר ישוע ראה אותו ושאל את האיש שהיה שם שלושים ושמונה שנה. "אתה רוצה להבריא?"</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284365"/>
            <a:ext cx="9107238" cy="137170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"אדוני, אין לי מי שיעזור לי להיכנס לבריכה כשמערבבים את המים. עזור לי בבקשה!" אז אמר לו ישוע: "קום! הרם את המחצלת שלך ותלך."</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115" y="0"/>
            <a:ext cx="5157007"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13176"/>
            <a:ext cx="9053611" cy="1558230"/>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כפי שאמר ישוע הוא הרים את המחצלת שלו והלך. מיד נרפא החולה שהיה חולה 38 שנים.</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595872" y="548680"/>
            <a:ext cx="5932858"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השיעור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0780" y="14713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0870" y="125991"/>
            <a:ext cx="983695" cy="648072"/>
          </a:xfrm>
          <a:prstGeom prst="rect">
            <a:avLst/>
          </a:prstGeom>
          <a:noFill/>
        </p:spPr>
      </p:pic>
      <p:sp>
        <p:nvSpPr>
          <p:cNvPr id="17" name="TextBox 16"/>
          <p:cNvSpPr txBox="1"/>
          <p:nvPr/>
        </p:nvSpPr>
        <p:spPr>
          <a:xfrm>
            <a:off x="380230" y="1268929"/>
            <a:ext cx="8352928" cy="3939341"/>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600">
                <a:solidFill>
                  <a:schemeClr val="tx1">
                    <a:lumMod val="65000"/>
                    <a:lumOff val="35000"/>
                  </a:schemeClr>
                </a:solidFill>
              </a:rPr>
              <a:t>הדבר ההכרחי ביותר עבור החולים בבריכה של ביתסדה היה</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להירפא.</a:t>
            </a:r>
            <a:r xmlns:a="http://schemas.openxmlformats.org/drawingml/2006/main">
              <a:rPr lang="iw" altLang="en-US" sz="3600">
                <a:solidFill>
                  <a:schemeClr val="tx1">
                    <a:lumMod val="65000"/>
                    <a:lumOff val="35000"/>
                  </a:schemeClr>
                </a:solidFill>
              </a:rPr>
              <a:t> </a:t>
            </a:r>
            <a:endParaRPr xmlns:a="http://schemas.openxmlformats.org/drawingml/2006/main" lang="ko-KR" altLang="en-US"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ישוע יודע מה אנחנו צריכים</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יותר טוב מאיתנו.</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ישוע הוא זה שנותן לנו</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מה שאנחנו צריכים.</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96420"/>
            <a:ext cx="4053592" cy="573200"/>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t>מיהו ישוע?</a:t>
            </a:r>
            <a:r xmlns:a="http://schemas.openxmlformats.org/drawingml/2006/main">
              <a:rPr lang="i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2456" y="1561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8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rgbClr val="0070c0"/>
                </a:solidFill>
              </a:rPr>
              <a:t>ישו הוא..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ישוע הוא זה שמרפא את כל המחלות ובעל הכוח לשלוט על הכל.</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15729" y="6341839"/>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t>החידון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721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49777"/>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מה ביקש החולה ישוע לעשות?</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① </a:t>
            </a:r>
            <a:r xmlns:a="http://schemas.openxmlformats.org/drawingml/2006/main">
              <a:rPr lang="iw" altLang="ko-KR" sz="2800">
                <a:solidFill>
                  <a:schemeClr val="tx1">
                    <a:lumMod val="65000"/>
                    <a:lumOff val="35000"/>
                  </a:schemeClr>
                </a:solidFill>
              </a:rPr>
              <a:t>רפא את המחלה שלי, בבקשה!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② </a:t>
            </a:r>
            <a:r xmlns:a="http://schemas.openxmlformats.org/drawingml/2006/main">
              <a:rPr lang="iw" altLang="ko-KR" sz="2800">
                <a:solidFill>
                  <a:schemeClr val="tx1">
                    <a:lumMod val="65000"/>
                    <a:lumOff val="35000"/>
                  </a:schemeClr>
                </a:solidFill>
              </a:rPr>
              <a:t>הצילו אותי, בבקשה!</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③ </a:t>
            </a:r>
            <a:r xmlns:a="http://schemas.openxmlformats.org/drawingml/2006/main">
              <a:rPr lang="iw" altLang="ko-KR" sz="2800">
                <a:solidFill>
                  <a:schemeClr val="tx1">
                    <a:lumMod val="65000"/>
                    <a:lumOff val="35000"/>
                  </a:schemeClr>
                </a:solidFill>
              </a:rPr>
              <a:t>תן לי קצת אוכל, בבקשה!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954107"/>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④ </a:t>
            </a:r>
            <a:r xmlns:a="http://schemas.openxmlformats.org/drawingml/2006/main">
              <a:rPr lang="iw" altLang="ko-KR" sz="2800">
                <a:solidFill>
                  <a:schemeClr val="tx1">
                    <a:lumMod val="65000"/>
                    <a:lumOff val="35000"/>
                  </a:schemeClr>
                </a:solidFill>
              </a:rPr>
              <a:t>עזרו לי לרדת לבריכה כשהמים מתערבים, בבקשה!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48545"/>
            <a:ext cx="8712968" cy="954107"/>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rgbClr val="ff0000"/>
                </a:solidFill>
              </a:rPr>
              <a:t>④ </a:t>
            </a:r>
            <a:r xmlns:a="http://schemas.openxmlformats.org/drawingml/2006/main">
              <a:rPr lang="iw" altLang="ko-KR" sz="2800">
                <a:solidFill>
                  <a:srgbClr val="ff0000"/>
                </a:solidFill>
              </a:rPr>
              <a:t>עזרו לי לרדת לבריכה כשהמים מתערבים, בבקשה!</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2369" y="997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28671"/>
            <a:ext cx="8208912" cy="173182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היום בעיר דוד נולד לך גואל; הוא המשיח האדון.</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כמו</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0156"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06342" y="65652"/>
            <a:ext cx="983695" cy="648072"/>
          </a:xfrm>
          <a:prstGeom prst="rect">
            <a:avLst/>
          </a:prstGeom>
          <a:noFill/>
        </p:spPr>
      </p:pic>
      <p:sp>
        <p:nvSpPr>
          <p:cNvPr id="23" name="TextBox 22"/>
          <p:cNvSpPr txBox="1"/>
          <p:nvPr/>
        </p:nvSpPr>
        <p:spPr>
          <a:xfrm>
            <a:off x="467543" y="1126013"/>
            <a:ext cx="8208912" cy="338693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אז אמר לו ישוע: "קום! הרם את מחצלתך והלך."</a:t>
            </a:r>
            <a:endParaRPr xmlns:a="http://schemas.openxmlformats.org/drawingml/2006/main" lang="en-US" altLang="ko-KR" sz="3600">
              <a:solidFill>
                <a:schemeClr val="tx1">
                  <a:lumMod val="65000"/>
                  <a:lumOff val="35000"/>
                </a:schemeClr>
              </a:solidFill>
            </a:endParaRPr>
          </a:p>
          <a:p>
            <a:pPr xmlns:a="http://schemas.openxmlformats.org/drawingml/2006/main" lvl="0">
              <a:defRPr/>
              <a:bidi/>
            </a:pPr>
            <a:r xmlns:a="http://schemas.openxmlformats.org/drawingml/2006/main">
              <a:rPr lang="iw" altLang="ko-KR" sz="3600">
                <a:solidFill>
                  <a:schemeClr val="tx1">
                    <a:lumMod val="65000"/>
                    <a:lumOff val="35000"/>
                  </a:schemeClr>
                </a:solidFill>
              </a:rPr>
              <a:t>9. מיד נרפא האיש; הוא הרים את המחצלת שלו והלך. היום שבו זה התרחש היה יום שבת,</a:t>
            </a:r>
            <a:endParaRPr xmlns:a="http://schemas.openxmlformats.org/drawingml/2006/main" lang="en-US" altLang="ko-KR" sz="3600">
              <a:solidFill>
                <a:schemeClr val="tx1">
                  <a:lumMod val="65000"/>
                  <a:lumOff val="35000"/>
                </a:schemeClr>
              </a:solidFill>
            </a:endParaRPr>
          </a:p>
        </p:txBody>
      </p:sp>
      <p:sp>
        <p:nvSpPr>
          <p:cNvPr id="24" name="TextBox 23"/>
          <p:cNvSpPr txBox="1"/>
          <p:nvPr/>
        </p:nvSpPr>
        <p:spPr>
          <a:xfrm>
            <a:off x="4784634" y="5338092"/>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יוחנן 5:</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8-9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528392"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65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143397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ישו שהאכיל 5,000 גברים</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42928" y="2110704"/>
            <a:ext cx="5080000"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לאחר מכן לקח ישוע את הלחמים, הודה וחילק לאלו שישבו כמה שרצו. הוא עשה את אותו הדבר עם הדגים.</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ג'ון</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6:</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יותר מחמשת אלפים איש התאספו כדי להקשיב לתורתו של ישוע.</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144000" cy="1372770"/>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אבל זה היה זמן ארוחת צהריים. כולם היו רעבים, אבל לא היה להם אוכל, וכל מה שהיה להם זה שני דגים וחמש כיכרות לחם.</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2878"/>
            <a:ext cx="9144000" cy="5458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21515"/>
            <a:ext cx="9134646" cy="1548855"/>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לאחר מכן לקח ישוע את הלחם והדגים, הודה וחילק למי שישבו כמה שרצו.</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54" y="0"/>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80" y="5903358"/>
            <a:ext cx="9107238" cy="94321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אבל, משהו מדהים קרה! 5,000 האנשים הספיקו להיות מלאים!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7606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725" y="5301208"/>
            <a:ext cx="9053611" cy="155488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וַיִּקְסוּ אוֹתָם, וַיִּמְלוּ שְׁנֵים עָשָׂר סַלִּים בְּחִסְרֵי חֲמִשַּׁת כַּחֲמוֹת הַשָּׁעוֹרִים שֶׁשָּׁתְרוּ מֵהַאֲכָלִים.</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השיעור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949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solidFill>
                  <a:schemeClr val="tx1">
                    <a:lumMod val="65000"/>
                    <a:lumOff val="35000"/>
                  </a:schemeClr>
                </a:solidFill>
              </a:rPr>
              <a:t>מבחינתנו אין דרך למלא יותר מ-5,000 איש</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עם חמש כיכרות לחם ושני דגים.</a:t>
            </a:r>
            <a:r xmlns:a="http://schemas.openxmlformats.org/drawingml/2006/main">
              <a:rPr lang="i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אבל ישוע, בן האלוהים, עשה איתם ניסים.</a:t>
            </a:r>
            <a:r xmlns:a="http://schemas.openxmlformats.org/drawingml/2006/main">
              <a:rPr lang="i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חשוב יותר שנהיה תמיד עם ישוע מאשר שיהיה לנו משהו הרבה או לא.</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201469"/>
            <a:ext cx="4053592" cy="568151"/>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t>מיהו ישוע?</a:t>
            </a:r>
            <a:r xmlns:a="http://schemas.openxmlformats.org/drawingml/2006/main">
              <a:rPr lang="i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106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rgbClr val="0070c0"/>
                </a:solidFill>
              </a:rPr>
              <a:t>ישו הוא..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ישוע הוא זה שיכול לתת לנו אוכל בשפע.</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47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יום הולדת שמח לישו</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החידון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07963" y="8521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05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כמה אוכל נשאר אחרי שישוע האכיל 5,000 אנשים?</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① </a:t>
            </a:r>
            <a:r xmlns:a="http://schemas.openxmlformats.org/drawingml/2006/main">
              <a:rPr lang="iw" altLang="ko-KR" sz="2800">
                <a:solidFill>
                  <a:schemeClr val="tx1">
                    <a:lumMod val="65000"/>
                    <a:lumOff val="35000"/>
                  </a:schemeClr>
                </a:solidFill>
              </a:rPr>
              <a:t>עשרה סלים</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② </a:t>
            </a:r>
            <a:r xmlns:a="http://schemas.openxmlformats.org/drawingml/2006/main">
              <a:rPr lang="iw" altLang="ko-KR" sz="2800">
                <a:solidFill>
                  <a:schemeClr val="tx1">
                    <a:lumMod val="65000"/>
                    <a:lumOff val="35000"/>
                  </a:schemeClr>
                </a:solidFill>
              </a:rPr>
              <a:t>אחד עשר סלים</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76773"/>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③ </a:t>
            </a:r>
            <a:r xmlns:a="http://schemas.openxmlformats.org/drawingml/2006/main">
              <a:rPr lang="iw" altLang="ko-KR" sz="2800">
                <a:solidFill>
                  <a:schemeClr val="tx1">
                    <a:lumMod val="65000"/>
                    <a:lumOff val="35000"/>
                  </a:schemeClr>
                </a:solidFill>
              </a:rPr>
              <a:t>שתים עשרה סלים</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④ </a:t>
            </a:r>
            <a:r xmlns:a="http://schemas.openxmlformats.org/drawingml/2006/main">
              <a:rPr lang="iw" altLang="ko-KR" sz="2800">
                <a:solidFill>
                  <a:schemeClr val="tx1">
                    <a:lumMod val="65000"/>
                    <a:lumOff val="35000"/>
                  </a:schemeClr>
                </a:solidFill>
              </a:rPr>
              <a:t>שלוש עשרה סלים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7026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rgbClr val="ff0000"/>
                </a:solidFill>
              </a:rPr>
              <a:t>③ </a:t>
            </a:r>
            <a:r xmlns:a="http://schemas.openxmlformats.org/drawingml/2006/main">
              <a:rPr lang="iw" altLang="ko-KR" sz="2800">
                <a:solidFill>
                  <a:srgbClr val="ff0000"/>
                </a:solidFill>
              </a:rPr>
              <a:t>שתים עשרה סלים</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759" y="9576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49777"/>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לאחר מכן לקח ישוע את הלחמים, הודה וחילק לאלו שישבו כמה שרצו. הוא עשה את אותו הדבר עם הדגים.</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ג'ון</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6:</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11</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66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ישו הולך על המים</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064314" y="2124741"/>
            <a:ext cx="5079371"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124744"/>
            <a:ext cx="8208912" cy="338310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כאשר חתרו שלושה או שלושה וחצי מיילים, הם ראו את ישוע מתקרב אל הסירה, הולך על המים; והם נבהלו.</a:t>
            </a:r>
            <a:endParaRPr xmlns:a="http://schemas.openxmlformats.org/drawingml/2006/main" lang="en-US" altLang="ko-KR" sz="3600"/>
          </a:p>
          <a:p>
            <a:pPr xmlns:a="http://schemas.openxmlformats.org/drawingml/2006/main" lvl="0">
              <a:defRPr/>
              <a:bidi/>
            </a:pPr>
            <a:r xmlns:a="http://schemas.openxmlformats.org/drawingml/2006/main">
              <a:rPr lang="iw" altLang="ko-KR" sz="3600"/>
              <a:t>וַיֹּאמֶר אֲלֵיהֶם: "זֶהוּ אֲנִי, אַל תִּירָאוּ."</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ג'ון</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6:</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773" y="5254660"/>
            <a:ext cx="9053611" cy="1553810"/>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בזמן שישוע התפלל על ההר לבדו, תלמידיו חתרו בסירה אל מעבר לאגם.</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5674"/>
            <a:ext cx="9144000" cy="5162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לבסוף היה חשוך והרוח והמים התחזקו וגשושו.</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08" y="5439066"/>
            <a:ext cx="9134646" cy="1369404"/>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"תראה שם! מישהו הולך על המים!" הם היו מבועתים. אחד מהם קרא, "מישהו הולך על המים!"</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1065689"/>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"זה אני: אל תפחד!" זה ישוע שהולך על המים.</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035" y="5473005"/>
            <a:ext cx="9053611"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הם הופתעו מכך. הם קיבלו את ישוע על הסירה. הם חשבו, "ישו חייב להיות הבן של אלוהים!"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354" y="1"/>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השיעור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0545"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297"/>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solidFill>
                  <a:schemeClr val="tx1">
                    <a:lumMod val="65000"/>
                    <a:lumOff val="35000"/>
                  </a:schemeClr>
                </a:solidFill>
              </a:rPr>
              <a:t>ללכת על המים זה משהו</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אף אחד לא יכול לעשות.</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אבל ישוע הלך על המים</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למצוא את תלמידיו.</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כי ישוע הוא אדם מיוחד,</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בנו של אלוהים.</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אנחנו באמת צריכים להאמין</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שישוע הוא בנו של אלוהים.</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של היום</a:t>
            </a:r>
            <a:r xmlns:a="http://schemas.openxmlformats.org/drawingml/2006/main">
              <a:rPr altLang="en-US" lang="iw" sz="4000">
                <a:solidFill>
                  <a:srgbClr val="ff0000"/>
                </a:solidFill>
              </a:rPr>
              <a:t> </a:t>
            </a:r>
            <a:r xmlns:a="http://schemas.openxmlformats.org/drawingml/2006/main">
              <a:rPr altLang="ko-KR" lang="iw" sz="4000">
                <a:solidFill>
                  <a:srgbClr val="ff0000"/>
                </a:solidFill>
              </a:rPr>
              <a:t>מִלָה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61519"/>
            <a:ext cx="8208912" cy="338005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בבואם אל הבית, ראו את הילד עם אמו מרי, והשתחוו ועבדו לו. אחר כך פתחו את אוצרותיהם והעניקו לו מתנות של זהב וקטורת ומור.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 ב':11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66320" y="269682"/>
            <a:ext cx="4053592" cy="584775"/>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solidFill>
                  <a:srgbClr val="ff0000"/>
                </a:solidFill>
              </a:rPr>
              <a:t>מיהו ישוע?</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8608" y="10598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2008"/>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rgbClr val="0070c0"/>
                </a:solidFill>
              </a:rPr>
              <a:t>ישו הוא..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ישוע הוא זה שבא אלינו לעזור ולהציל אותנו לא משנה אילו מכשולים יש לנו.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החידון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883667" y="9912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איך הגיע ישוע אל תלמידיו באמצע האגם??</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① </a:t>
            </a:r>
            <a:r xmlns:a="http://schemas.openxmlformats.org/drawingml/2006/main">
              <a:rPr lang="iw" altLang="ko-KR" sz="2800">
                <a:solidFill>
                  <a:schemeClr val="tx1">
                    <a:lumMod val="65000"/>
                    <a:lumOff val="35000"/>
                  </a:schemeClr>
                </a:solidFill>
              </a:rPr>
              <a:t>עף על המים..</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② </a:t>
            </a:r>
            <a:r xmlns:a="http://schemas.openxmlformats.org/drawingml/2006/main">
              <a:rPr lang="iw" altLang="ko-KR" sz="2800">
                <a:solidFill>
                  <a:schemeClr val="tx1">
                    <a:lumMod val="65000"/>
                    <a:lumOff val="35000"/>
                  </a:schemeClr>
                </a:solidFill>
              </a:rPr>
              <a:t>לעלות על הסירה המהירה יותר...</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③ </a:t>
            </a:r>
            <a:r xmlns:a="http://schemas.openxmlformats.org/drawingml/2006/main">
              <a:rPr lang="iw" altLang="ko-KR" sz="2800">
                <a:solidFill>
                  <a:schemeClr val="tx1">
                    <a:lumMod val="65000"/>
                    <a:lumOff val="35000"/>
                  </a:schemeClr>
                </a:solidFill>
              </a:rPr>
              <a:t>שחייה..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④ </a:t>
            </a:r>
            <a:r xmlns:a="http://schemas.openxmlformats.org/drawingml/2006/main">
              <a:rPr lang="iw" altLang="ko-KR" sz="2800">
                <a:solidFill>
                  <a:schemeClr val="tx1">
                    <a:lumMod val="65000"/>
                    <a:lumOff val="35000"/>
                  </a:schemeClr>
                </a:solidFill>
              </a:rPr>
              <a:t>הליכה על המים..</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rgbClr val="ff0000"/>
                </a:solidFill>
              </a:rPr>
              <a:t>④ </a:t>
            </a:r>
            <a:r xmlns:a="http://schemas.openxmlformats.org/drawingml/2006/main">
              <a:rPr lang="iw" altLang="ko-KR" sz="2800">
                <a:solidFill>
                  <a:srgbClr val="ff0000"/>
                </a:solidFill>
              </a:rPr>
              <a:t>הליכה על המים..</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69832" y="247010"/>
            <a:ext cx="4053592" cy="694060"/>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9261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49777"/>
            <a:ext cx="983695" cy="648072"/>
          </a:xfrm>
          <a:prstGeom prst="rect">
            <a:avLst/>
          </a:prstGeom>
          <a:noFill/>
        </p:spPr>
      </p:pic>
      <p:sp>
        <p:nvSpPr>
          <p:cNvPr id="23" name="TextBox 22"/>
          <p:cNvSpPr txBox="1"/>
          <p:nvPr/>
        </p:nvSpPr>
        <p:spPr>
          <a:xfrm>
            <a:off x="467544" y="1270030"/>
            <a:ext cx="8208912" cy="3385790"/>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כאשר חתרו שלושה או שלושה וחצי מיילים, הם ראו את ישוע מתקרב אל הסירה, הולך על המים; והם נבהלו.</a:t>
            </a:r>
            <a:endParaRPr xmlns:a="http://schemas.openxmlformats.org/drawingml/2006/main" lang="en-US" altLang="ko-KR" sz="3600"/>
          </a:p>
          <a:p>
            <a:pPr xmlns:a="http://schemas.openxmlformats.org/drawingml/2006/main" lvl="0">
              <a:defRPr/>
              <a:bidi/>
            </a:pPr>
            <a:r xmlns:a="http://schemas.openxmlformats.org/drawingml/2006/main">
              <a:rPr lang="iw" altLang="ko-KR" sz="3600"/>
              <a:t>וַיֹּאמֶר אֲלֵיהֶם: "זֶהוּ אֲנִי, אַל תִּירָאוּ."</a:t>
            </a:r>
            <a:endParaRPr xmlns:a="http://schemas.openxmlformats.org/drawingml/2006/main" lang="en-US" altLang="ko-KR" sz="3600"/>
          </a:p>
        </p:txBody>
      </p:sp>
      <p:sp>
        <p:nvSpPr>
          <p:cNvPr id="24" name="TextBox 23"/>
          <p:cNvSpPr txBox="1"/>
          <p:nvPr/>
        </p:nvSpPr>
        <p:spPr>
          <a:xfrm>
            <a:off x="4924842" y="518942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ג'ון</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6:</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19-20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67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וידוי המשיח של פטרוס</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23928" y="2126466"/>
            <a:ext cx="5232422" cy="35913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שמעון פטרוס ענה: "אתה המשיח, בנו של אלוהים חיים."</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מתיו</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16:</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יום אחד, ישוע שאל את תלמידיו, "מי אומרים בני האדם שהוא בן האדם?"</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l="70" t="30" r="20" b="60"/>
          <a:stretch>
            <a:fillRect/>
          </a:stretch>
        </p:blipFill>
        <p:spPr>
          <a:xfrm>
            <a:off x="0" y="0"/>
            <a:ext cx="9144000" cy="56831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הם השיבו: "יש אומרים יוחנן המטביל; אחרים אומרים אליהו; ואחד הנביאים."</a:t>
            </a:r>
            <a:r xmlns:a="http://schemas.openxmlformats.org/drawingml/2006/main">
              <a:rPr lang="i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40"/>
          <a:stretch>
            <a:fillRect/>
          </a:stretch>
        </p:blipFill>
        <p:spPr>
          <a:xfrm>
            <a:off x="521803" y="250"/>
            <a:ext cx="8100392" cy="570835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8166"/>
            <a:ext cx="9144000" cy="1066979"/>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"אבל מה איתך?" הוא שאל. "מי אתה אומר שאני?"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2" y="5805264"/>
            <a:ext cx="9134646" cy="954107"/>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שמעון פטרוס ענה: "אתה המשיח, בנו של אלוהים חיים."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rcRect l="31560" t="48950"/>
          <a:stretch>
            <a:fillRect/>
          </a:stretch>
        </p:blipFill>
        <p:spPr>
          <a:xfrm>
            <a:off x="0" y="-1"/>
            <a:ext cx="9144000"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33256"/>
            <a:ext cx="9107238" cy="941863"/>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אמר ישוע בשמחה רבה. "אתה צודק לגבי הווידוי שלך! על הסלע הזה אני אבנה את הכנסייה שלי!"</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a:stretch>
            <a:fillRect/>
          </a:stretch>
        </p:blipFill>
        <p:spPr>
          <a:xfrm>
            <a:off x="773832" y="0"/>
            <a:ext cx="7596336" cy="5589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כשישו נולד, הופיע כוכב לרופאים במזרח.</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השיעור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30483"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600">
                <a:solidFill>
                  <a:schemeClr val="tx1">
                    <a:lumMod val="65000"/>
                    <a:lumOff val="35000"/>
                  </a:schemeClr>
                </a:solidFill>
              </a:rPr>
              <a:t>פטרוס ידע בדיוק מיהו ישוע, והוא התוודה בדיוק על ישוע.</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ואחרי ששמע את זה ישוע שיבח את פטרוס על הווידוי הנכון שלו.</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מי אנחנו חושבים שישוע?</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עלינו להכיר את ישוע בדיוק כפי שאומר התנ"ך, ועלינו להתוודות על ישוע בדיוק כפי שאומר התנ"ך.</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5522" y="235315"/>
            <a:ext cx="4053592" cy="572405"/>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solidFill>
                  <a:srgbClr val="ff0000"/>
                </a:solidFill>
              </a:rPr>
              <a:t>מיהו ישוע?</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205" y="1074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5735" y="10748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rgbClr val="0070c0"/>
                </a:solidFill>
              </a:rPr>
              <a:t>ישו הוא..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ישוע הוא זה שבונה את הכנסייה שלו על וידוי אמונה נכון.</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החידון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0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146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מי אמר פיטר שישוע?</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99606"/>
            <a:ext cx="8424936" cy="513189"/>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① </a:t>
            </a:r>
            <a:r xmlns:a="http://schemas.openxmlformats.org/drawingml/2006/main">
              <a:rPr lang="iw" altLang="ko-KR" sz="2800">
                <a:solidFill>
                  <a:schemeClr val="tx1">
                    <a:lumMod val="65000"/>
                    <a:lumOff val="35000"/>
                  </a:schemeClr>
                </a:solidFill>
              </a:rPr>
              <a:t>המשיח, בנו של אלוהים</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② </a:t>
            </a:r>
            <a:r xmlns:a="http://schemas.openxmlformats.org/drawingml/2006/main">
              <a:rPr lang="iw" altLang="ko-KR" sz="2800">
                <a:solidFill>
                  <a:schemeClr val="tx1">
                    <a:lumMod val="65000"/>
                    <a:lumOff val="35000"/>
                  </a:schemeClr>
                </a:solidFill>
              </a:rPr>
              <a:t>אליהו עוצמתי</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③ </a:t>
            </a:r>
            <a:r xmlns:a="http://schemas.openxmlformats.org/drawingml/2006/main">
              <a:rPr lang="iw" altLang="ko-KR" sz="2800">
                <a:solidFill>
                  <a:schemeClr val="tx1">
                    <a:lumMod val="65000"/>
                    <a:lumOff val="35000"/>
                  </a:schemeClr>
                </a:solidFill>
              </a:rPr>
              <a:t>יוחנן המטביל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④ </a:t>
            </a:r>
            <a:r xmlns:a="http://schemas.openxmlformats.org/drawingml/2006/main">
              <a:rPr lang="iw" altLang="ko-KR" sz="2800">
                <a:solidFill>
                  <a:schemeClr val="tx1">
                    <a:lumMod val="65000"/>
                    <a:lumOff val="35000"/>
                  </a:schemeClr>
                </a:solidFill>
              </a:rPr>
              <a:t>ירמיהו</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96827"/>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rgbClr val="ff0000"/>
                </a:solidFill>
              </a:rPr>
              <a:t>① </a:t>
            </a:r>
            <a:r xmlns:a="http://schemas.openxmlformats.org/drawingml/2006/main">
              <a:rPr lang="iw" altLang="ko-KR" sz="2800">
                <a:solidFill>
                  <a:srgbClr val="ff0000"/>
                </a:solidFill>
              </a:rPr>
              <a:t>המשיח, בנו של אלוהים</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23883"/>
            <a:ext cx="983695" cy="648072"/>
          </a:xfrm>
          <a:prstGeom prst="rect">
            <a:avLst/>
          </a:prstGeom>
          <a:noFill/>
        </p:spPr>
      </p:pic>
      <p:sp>
        <p:nvSpPr>
          <p:cNvPr id="23" name="TextBox 22"/>
          <p:cNvSpPr txBox="1"/>
          <p:nvPr/>
        </p:nvSpPr>
        <p:spPr>
          <a:xfrm>
            <a:off x="539552" y="2034714"/>
            <a:ext cx="8208912" cy="1182831"/>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שמעון פטרוס ענה: "אתה המשיח, בנו של אלוהים חיים."</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מתיו</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16:</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68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2126466"/>
            <a:ext cx="3931114" cy="210072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סיפורו של העשיר השוטה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5" y="1782108"/>
            <a:ext cx="5140665"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"אבל אמר לו הקב"ה: טיפש שכמותך! ממש בלילה הזה יידרשו ממך חייך. אז מי יקבל את מה שהכנת לך?'</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לוק</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"ישוע אמר, "לחייו של אדם אין שום קשר למה שיש לו."</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25467"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וישוע סיפר לנו סיפור.</a:t>
            </a:r>
            <a:endParaRPr xmlns:a="http://schemas.openxmlformats.org/drawingml/2006/main" lang="en-US" altLang="ko-KR" sz="3200">
              <a:solidFill>
                <a:schemeClr val="tx1">
                  <a:lumMod val="65000"/>
                  <a:lumOff val="35000"/>
                </a:schemeClr>
              </a:solidFill>
            </a:endParaRPr>
          </a:p>
          <a:p>
            <a:pPr xmlns:a="http://schemas.openxmlformats.org/drawingml/2006/main" lvl="0">
              <a:defRPr/>
              <a:bidi/>
            </a:pPr>
            <a:r xmlns:a="http://schemas.openxmlformats.org/drawingml/2006/main">
              <a:rPr lang="iw" altLang="ko-KR" sz="3200">
                <a:solidFill>
                  <a:schemeClr val="tx1">
                    <a:lumMod val="65000"/>
                    <a:lumOff val="35000"/>
                  </a:schemeClr>
                </a:solidFill>
              </a:rPr>
              <a:t>זה על עשיר טיפש.</a:t>
            </a:r>
            <a:r xmlns:a="http://schemas.openxmlformats.org/drawingml/2006/main">
              <a:rPr lang="i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373216"/>
            <a:ext cx="9144000" cy="1368578"/>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העשיר שמח לבנות מחסן גדול יותר עבור עושרו ותבואתו. "אספתי הרבה אוכל במחסן, נשמה שלי, עכשיו תהנה!"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8641"/>
            <a:ext cx="9144000" cy="53998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ואז אלוהים אמר לאיש העשיר.</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iw" altLang="ko-KR" sz="2800">
                <a:solidFill>
                  <a:schemeClr val="tx1">
                    <a:lumMod val="65000"/>
                    <a:lumOff val="35000"/>
                  </a:schemeClr>
                </a:solidFill>
              </a:rPr>
              <a:t>"אתה טיפש! אם אקח את חייך היום, רכושו של מי יהיה כל העושר שלך?"</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"הכוכב הזה נראה כשהמלך נולד! בוא נעקוב אחרי הכוכב!" הרופאים החלו לעקוב אחרי הכוכב.</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9787"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73005"/>
            <a:ext cx="9107238"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ישוע סיים לדבר ואמר,</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iw" altLang="ko-KR" sz="2800">
                <a:solidFill>
                  <a:schemeClr val="tx1">
                    <a:lumMod val="65000"/>
                    <a:lumOff val="35000"/>
                  </a:schemeClr>
                </a:solidFill>
              </a:rPr>
              <a:t>"אל תאסוף עושר עבורך, אלא עבור אלוהים. עשה כמיטב יכולתך לעזור לנזקקים.</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191"/>
            <a:ext cx="9144000" cy="544103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השיעור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04686" y="8147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56023"/>
            <a:ext cx="983695" cy="648072"/>
          </a:xfrm>
          <a:prstGeom prst="rect">
            <a:avLst/>
          </a:prstGeom>
          <a:noFill/>
        </p:spPr>
      </p:pic>
      <p:sp>
        <p:nvSpPr>
          <p:cNvPr id="17" name="TextBox 16"/>
          <p:cNvSpPr txBox="1"/>
          <p:nvPr/>
        </p:nvSpPr>
        <p:spPr>
          <a:xfrm>
            <a:off x="380230" y="1124744"/>
            <a:ext cx="8352928" cy="490267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500">
                <a:solidFill>
                  <a:schemeClr val="tx1">
                    <a:lumMod val="65000"/>
                    <a:lumOff val="35000"/>
                  </a:schemeClr>
                </a:solidFill>
              </a:rPr>
              <a:t>למה משמש הכסף שלך?</a:t>
            </a:r>
            <a:endParaRPr xmlns:a="http://schemas.openxmlformats.org/drawingml/2006/main" lang="en-US" altLang="ko-KR" sz="3500">
              <a:solidFill>
                <a:schemeClr val="tx1">
                  <a:lumMod val="65000"/>
                  <a:lumOff val="35000"/>
                </a:schemeClr>
              </a:solidFill>
            </a:endParaRPr>
          </a:p>
          <a:p>
            <a:pPr xmlns:a="http://schemas.openxmlformats.org/drawingml/2006/main" algn="ctr">
              <a:defRPr/>
              <a:bidi/>
            </a:pPr>
            <a:r xmlns:a="http://schemas.openxmlformats.org/drawingml/2006/main">
              <a:rPr lang="iw" altLang="ko-KR" sz="3500">
                <a:solidFill>
                  <a:schemeClr val="tx1">
                    <a:lumMod val="65000"/>
                    <a:lumOff val="35000"/>
                  </a:schemeClr>
                </a:solidFill>
              </a:rPr>
              <a:t>האם משתמשים בו רק כדי לספק רק אותך?</a:t>
            </a:r>
            <a:endParaRPr xmlns:a="http://schemas.openxmlformats.org/drawingml/2006/main" lang="en-US" altLang="ko-KR" sz="3500">
              <a:solidFill>
                <a:schemeClr val="tx1">
                  <a:lumMod val="65000"/>
                  <a:lumOff val="35000"/>
                </a:schemeClr>
              </a:solidFill>
            </a:endParaRPr>
          </a:p>
          <a:p>
            <a:pPr xmlns:a="http://schemas.openxmlformats.org/drawingml/2006/main" lvl="0">
              <a:defRPr/>
              <a:bidi/>
            </a:pPr>
            <a:r xmlns:a="http://schemas.openxmlformats.org/drawingml/2006/main">
              <a:rPr lang="iw" altLang="ko-KR" sz="3500">
                <a:solidFill>
                  <a:schemeClr val="tx1">
                    <a:lumMod val="65000"/>
                    <a:lumOff val="35000"/>
                  </a:schemeClr>
                </a:solidFill>
              </a:rPr>
              <a:t>יש להשתמש בכסף</a:t>
            </a:r>
            <a:endParaRPr xmlns:a="http://schemas.openxmlformats.org/drawingml/2006/main" lang="en-US" altLang="ko-KR" sz="3500">
              <a:solidFill>
                <a:schemeClr val="tx1">
                  <a:lumMod val="65000"/>
                  <a:lumOff val="35000"/>
                </a:schemeClr>
              </a:solidFill>
            </a:endParaRPr>
          </a:p>
          <a:p>
            <a:pPr xmlns:a="http://schemas.openxmlformats.org/drawingml/2006/main" lvl="0">
              <a:defRPr/>
              <a:bidi/>
            </a:pPr>
            <a:r xmlns:a="http://schemas.openxmlformats.org/drawingml/2006/main">
              <a:rPr lang="iw" altLang="ko-KR" sz="3500">
                <a:solidFill>
                  <a:schemeClr val="tx1">
                    <a:lumMod val="65000"/>
                    <a:lumOff val="35000"/>
                  </a:schemeClr>
                </a:solidFill>
              </a:rPr>
              <a:t>לכבוד אלוהים.</a:t>
            </a:r>
            <a:endParaRPr xmlns:a="http://schemas.openxmlformats.org/drawingml/2006/main" lang="en-US" altLang="ko-KR" sz="3500">
              <a:solidFill>
                <a:schemeClr val="tx1">
                  <a:lumMod val="65000"/>
                  <a:lumOff val="35000"/>
                </a:schemeClr>
              </a:solidFill>
            </a:endParaRPr>
          </a:p>
          <a:p>
            <a:pPr xmlns:a="http://schemas.openxmlformats.org/drawingml/2006/main" lvl="0">
              <a:defRPr/>
              <a:bidi/>
            </a:pPr>
            <a:r xmlns:a="http://schemas.openxmlformats.org/drawingml/2006/main">
              <a:rPr lang="iw" altLang="ko-KR" sz="3500">
                <a:solidFill>
                  <a:schemeClr val="tx1">
                    <a:lumMod val="65000"/>
                    <a:lumOff val="35000"/>
                  </a:schemeClr>
                </a:solidFill>
              </a:rPr>
              <a:t>אנחנו העם של מלכות אלוהים. לכן, הכרחי לנו לעזור לאנשים נזקקים מכספנו.</a:t>
            </a:r>
            <a:endParaRPr xmlns:a="http://schemas.openxmlformats.org/drawingml/2006/main" lang="en-US" altLang="ko-KR" sz="3500">
              <a:solidFill>
                <a:schemeClr val="tx1">
                  <a:lumMod val="65000"/>
                  <a:lumOff val="35000"/>
                </a:schemeClr>
              </a:solidFill>
            </a:endParaRPr>
          </a:p>
          <a:p>
            <a:pPr algn="ctr">
              <a:defRPr/>
            </a:pPr>
            <a:endParaRPr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152345"/>
            <a:ext cx="4053592" cy="569650"/>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t>מיהו ישוע?</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039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rgbClr val="0070c0"/>
                </a:solidFill>
              </a:rPr>
              <a:t>יֵשׁוּעַ..</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ישוע הוא הבעלים של כל החיים, ושל כל העושר.</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החידון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3373"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מה עשה העשיר השוטה לנפשו?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① </a:t>
            </a:r>
            <a:r xmlns:a="http://schemas.openxmlformats.org/drawingml/2006/main">
              <a:rPr lang="iw" altLang="ko-KR" sz="2800">
                <a:solidFill>
                  <a:schemeClr val="tx1">
                    <a:lumMod val="65000"/>
                    <a:lumOff val="35000"/>
                  </a:schemeClr>
                </a:solidFill>
              </a:rPr>
              <a:t>הוא עזר לעניים.</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② </a:t>
            </a:r>
            <a:r xmlns:a="http://schemas.openxmlformats.org/drawingml/2006/main">
              <a:rPr lang="iw" altLang="ko-KR" sz="2800">
                <a:solidFill>
                  <a:schemeClr val="tx1">
                    <a:lumMod val="65000"/>
                    <a:lumOff val="35000"/>
                  </a:schemeClr>
                </a:solidFill>
              </a:rPr>
              <a:t>הוא סגד לאלוהים.</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③ </a:t>
            </a:r>
            <a:r xmlns:a="http://schemas.openxmlformats.org/drawingml/2006/main">
              <a:rPr lang="iw" altLang="ko-KR" sz="2800">
                <a:solidFill>
                  <a:schemeClr val="tx1">
                    <a:lumMod val="65000"/>
                    <a:lumOff val="35000"/>
                  </a:schemeClr>
                </a:solidFill>
              </a:rPr>
              <a:t>הוא הטיף את הבשורה.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④ </a:t>
            </a:r>
            <a:r xmlns:a="http://schemas.openxmlformats.org/drawingml/2006/main">
              <a:rPr lang="iw" altLang="ko-KR" sz="2800">
                <a:solidFill>
                  <a:schemeClr val="tx1">
                    <a:lumMod val="65000"/>
                    <a:lumOff val="35000"/>
                  </a:schemeClr>
                </a:solidFill>
              </a:rPr>
              <a:t>הוא אסף עושר רב.</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rgbClr val="ff0000"/>
                </a:solidFill>
              </a:rPr>
              <a:t>④ </a:t>
            </a:r>
            <a:r xmlns:a="http://schemas.openxmlformats.org/drawingml/2006/main">
              <a:rPr lang="iw" altLang="ko-KR" sz="2800">
                <a:solidFill>
                  <a:srgbClr val="ff0000"/>
                </a:solidFill>
              </a:rPr>
              <a:t>הוא אסף עושר רב.</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0783" y="212053"/>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291" y="8197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35061"/>
            <a:ext cx="983695" cy="648072"/>
          </a:xfrm>
          <a:prstGeom prst="rect">
            <a:avLst/>
          </a:prstGeom>
          <a:noFill/>
        </p:spPr>
      </p:pic>
      <p:sp>
        <p:nvSpPr>
          <p:cNvPr id="23" name="TextBox 22"/>
          <p:cNvSpPr txBox="1"/>
          <p:nvPr/>
        </p:nvSpPr>
        <p:spPr>
          <a:xfrm>
            <a:off x="539552" y="2034714"/>
            <a:ext cx="8208912" cy="2287731"/>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"אבל אמר לו הקב"ה: טיפש שכמותך! ממש בלילה הזה יידרשו ממך חייך. אז מי יקבל את מה שהכנת לך?'</a:t>
            </a:r>
            <a:endParaRPr xmlns:a="http://schemas.openxmlformats.org/drawingml/2006/main" lang="ko-KR" altLang="en-US" sz="3600"/>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לוק</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12:20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69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מחפשים את הכבשה האבודה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962463" y="1782108"/>
            <a:ext cx="5181537"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539552" y="2034714"/>
            <a:ext cx="8208912" cy="283065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אני אומר לך שבאותו אופן תהיה שמחה יותר בשמים על חוטא אחד שחוזר בתשובה מאשר על תשעים ותשעה צדיקים שאינם צריכים לחזור בתשובה.</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לוק</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יום אחד נותרה כבשה לבדה, מופרדת מהכבשים של חבריה.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87" y="1"/>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157" y="5780781"/>
            <a:ext cx="9053611" cy="1065789"/>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הרועה ספר את הכבשים ומצא שאחד ממאה נעלם!</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
            <a:ext cx="9144000" cy="57807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הרועה השאיר 99 כבשים ויצא לחפש כבשה שאבדה.</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146"/>
            <a:ext cx="9144000" cy="56683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373216"/>
            <a:ext cx="9070726" cy="1368578"/>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הכוכב עצר מעל אורוות בית לחם. התנ"ך ניבא שישוע נולד בבית לחם.</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473005"/>
            <a:ext cx="9134646"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ולבסוף מצא הרועה את הכבשה האבודה.</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iw" altLang="ko-KR" sz="2800">
                <a:solidFill>
                  <a:schemeClr val="tx1">
                    <a:lumMod val="65000"/>
                    <a:lumOff val="35000"/>
                  </a:schemeClr>
                </a:solidFill>
              </a:rPr>
              <a:t>הרועה חזר הביתה עם הכבשים לשמחה וערך משתה גדול.</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66" y="5464973"/>
            <a:ext cx="9107238" cy="137207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ישוע סיים לדבר ואמר,</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iw" altLang="ko-KR" sz="2800">
                <a:solidFill>
                  <a:schemeClr val="tx1">
                    <a:lumMod val="65000"/>
                    <a:lumOff val="35000"/>
                  </a:schemeClr>
                </a:solidFill>
              </a:rPr>
              <a:t>"כמו שהרועה שמח למצוא כבשה אבודה,</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iw" altLang="ko-KR" sz="2800">
                <a:solidFill>
                  <a:schemeClr val="tx1">
                    <a:lumMod val="65000"/>
                    <a:lumOff val="35000"/>
                  </a:schemeClr>
                </a:solidFill>
              </a:rPr>
              <a:t>אלוהים מרוצה בתשובה של חוטא אחד".</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26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השיעור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65208" y="107592"/>
            <a:ext cx="983695" cy="648072"/>
          </a:xfrm>
          <a:prstGeom prst="rect">
            <a:avLst/>
          </a:prstGeom>
          <a:noFill/>
        </p:spPr>
      </p:pic>
      <p:sp>
        <p:nvSpPr>
          <p:cNvPr id="17" name="TextBox 16"/>
          <p:cNvSpPr txBox="1"/>
          <p:nvPr/>
        </p:nvSpPr>
        <p:spPr>
          <a:xfrm>
            <a:off x="107504" y="1124744"/>
            <a:ext cx="8352928" cy="337867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600">
                <a:solidFill>
                  <a:schemeClr val="tx1">
                    <a:lumMod val="65000"/>
                    <a:lumOff val="35000"/>
                  </a:schemeClr>
                </a:solidFill>
              </a:rPr>
              <a:t>הרועה נאלץ להקריב אינספור קורבנות כדי למצוא כבשה אבודה.</a:t>
            </a:r>
            <a:endParaRPr xmlns:a="http://schemas.openxmlformats.org/drawingml/2006/main" lang="en-US" altLang="ko-KR" sz="3600">
              <a:solidFill>
                <a:schemeClr val="tx1">
                  <a:lumMod val="65000"/>
                  <a:lumOff val="35000"/>
                </a:schemeClr>
              </a:solidFill>
            </a:endParaRPr>
          </a:p>
          <a:p>
            <a:pPr algn="ctr">
              <a:defRPr/>
            </a:pPr>
            <a:endParaRPr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ישוע הקריב את חייו כדי להציל אותנו.</a:t>
            </a:r>
            <a:endParaRPr xmlns:a="http://schemas.openxmlformats.org/drawingml/2006/main" lang="en-US" altLang="ko-KR" sz="3600">
              <a:solidFill>
                <a:schemeClr val="tx1">
                  <a:lumMod val="65000"/>
                  <a:lumOff val="35000"/>
                </a:schemeClr>
              </a:solidFill>
            </a:endParaRPr>
          </a:p>
          <a:p>
            <a:pPr xmlns:a="http://schemas.openxmlformats.org/drawingml/2006/main" algn="ctr">
              <a:defRPr/>
              <a:bidi/>
            </a:pPr>
            <a:r xmlns:a="http://schemas.openxmlformats.org/drawingml/2006/main">
              <a:rPr lang="iw" altLang="ko-KR" sz="3600">
                <a:solidFill>
                  <a:schemeClr val="tx1">
                    <a:lumMod val="65000"/>
                    <a:lumOff val="35000"/>
                  </a:schemeClr>
                </a:solidFill>
              </a:rPr>
              <a:t>עלינו להודות לישוע על שהציל אותנו כמו כבשה אבודה.</a:t>
            </a:r>
            <a:r xmlns:a="http://schemas.openxmlformats.org/drawingml/2006/main">
              <a:rPr lang="iw" altLang="en-US" sz="3600">
                <a:solidFill>
                  <a:schemeClr val="tx1">
                    <a:lumMod val="65000"/>
                    <a:lumOff val="35000"/>
                  </a:schemeClr>
                </a:solidFill>
              </a:rPr>
              <a:t> </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4948" y="204846"/>
            <a:ext cx="4053592" cy="57429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t>מיהו ישוע?</a:t>
            </a:r>
            <a:r xmlns:a="http://schemas.openxmlformats.org/drawingml/2006/main">
              <a:rPr lang="i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rgbClr val="0070c0"/>
                </a:solidFill>
              </a:rPr>
              <a:t>יֵשׁוּעַ</a:t>
            </a:r>
            <a:r xmlns:a="http://schemas.openxmlformats.org/drawingml/2006/main">
              <a:rPr lang="iw" altLang="en-US" sz="3600">
                <a:solidFill>
                  <a:srgbClr val="0070c0"/>
                </a:solidFill>
              </a:rPr>
              <a:t> </a:t>
            </a:r>
            <a:r xmlns:a="http://schemas.openxmlformats.org/drawingml/2006/main">
              <a:rPr lang="iw" altLang="ko-KR" sz="3600">
                <a:solidFill>
                  <a:srgbClr val="0070c0"/>
                </a:solidFill>
              </a:rPr>
              <a:t>הוא..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ישוע הוא זה שמתענג בתשובה שלנו מהחטא.</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1596" y="211020"/>
            <a:ext cx="4053592" cy="691950"/>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t>החידון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286" y="893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11808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מה הרועה לא עשה בחיפוש אחר כבשה אבודה?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① </a:t>
            </a:r>
            <a:r xmlns:a="http://schemas.openxmlformats.org/drawingml/2006/main">
              <a:rPr lang="iw" altLang="ko-KR" sz="2800">
                <a:solidFill>
                  <a:schemeClr val="tx1">
                    <a:lumMod val="65000"/>
                    <a:lumOff val="35000"/>
                  </a:schemeClr>
                </a:solidFill>
              </a:rPr>
              <a:t>הוא השאיר 99 כבשים כדי לחפש את הכבשה האבודה.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② </a:t>
            </a:r>
            <a:r xmlns:a="http://schemas.openxmlformats.org/drawingml/2006/main">
              <a:rPr lang="iw" altLang="ko-KR" sz="2800">
                <a:solidFill>
                  <a:schemeClr val="tx1">
                    <a:lumMod val="65000"/>
                    <a:lumOff val="35000"/>
                  </a:schemeClr>
                </a:solidFill>
              </a:rPr>
              <a:t>הוא שמח למצוא את האבוד.</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③ </a:t>
            </a:r>
            <a:r xmlns:a="http://schemas.openxmlformats.org/drawingml/2006/main">
              <a:rPr lang="iw" altLang="ko-KR" sz="2800">
                <a:solidFill>
                  <a:schemeClr val="tx1">
                    <a:lumMod val="65000"/>
                    <a:lumOff val="35000"/>
                  </a:schemeClr>
                </a:solidFill>
              </a:rPr>
              <a:t>הוא קנה כבשה חדשה.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④ </a:t>
            </a:r>
            <a:r xmlns:a="http://schemas.openxmlformats.org/drawingml/2006/main">
              <a:rPr lang="iw" altLang="ko-KR" sz="2800">
                <a:solidFill>
                  <a:schemeClr val="tx1">
                    <a:lumMod val="65000"/>
                    <a:lumOff val="35000"/>
                  </a:schemeClr>
                </a:solidFill>
              </a:rPr>
              <a:t>הוא קרא לאנשים למסיבה.</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rgbClr val="ff0000"/>
                </a:solidFill>
              </a:rPr>
              <a:t>③ </a:t>
            </a:r>
            <a:r xmlns:a="http://schemas.openxmlformats.org/drawingml/2006/main">
              <a:rPr lang="iw" altLang="ko-KR" sz="2800">
                <a:solidFill>
                  <a:srgbClr val="ff0000"/>
                </a:solidFill>
              </a:rPr>
              <a:t>הוא קנה כבשה חדשה.</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3975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23843"/>
            <a:ext cx="983695" cy="648072"/>
          </a:xfrm>
          <a:prstGeom prst="rect">
            <a:avLst/>
          </a:prstGeom>
          <a:noFill/>
        </p:spPr>
      </p:pic>
      <p:sp>
        <p:nvSpPr>
          <p:cNvPr id="23" name="TextBox 22"/>
          <p:cNvSpPr txBox="1"/>
          <p:nvPr/>
        </p:nvSpPr>
        <p:spPr>
          <a:xfrm>
            <a:off x="467543" y="1174408"/>
            <a:ext cx="8208912" cy="283371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אני אומר לך שבאותו אופן תהיה שמחה יותר בשמים על חוטא אחד שחוזר בתשובה מאשר על תשעים ותשעה צדיקים שאינם צריכים לחזור בתשובה.</a:t>
            </a:r>
            <a:endParaRPr xmlns:a="http://schemas.openxmlformats.org/drawingml/2006/main" lang="ko-KR" altLang="en-US" sz="3600"/>
          </a:p>
        </p:txBody>
      </p:sp>
      <p:sp>
        <p:nvSpPr>
          <p:cNvPr id="24" name="TextBox 23"/>
          <p:cNvSpPr txBox="1"/>
          <p:nvPr/>
        </p:nvSpPr>
        <p:spPr>
          <a:xfrm>
            <a:off x="4952296" y="5157192"/>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לוק</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15:7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70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סיפורו של השומרוני הטוב</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rcRect t="40"/>
          <a:stretch>
            <a:fillRect/>
          </a:stretch>
        </p:blipFill>
        <p:spPr>
          <a:xfrm>
            <a:off x="3995935" y="1782108"/>
            <a:ext cx="5145603" cy="41119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152237"/>
            <a:ext cx="8208912" cy="3932947"/>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"מי מבין השלושה האלה לדעתך היה שכן של האיש שנפל לידיהם של שודדים?"</a:t>
            </a:r>
            <a:endParaRPr xmlns:a="http://schemas.openxmlformats.org/drawingml/2006/main" lang="en-US" altLang="ko-KR" sz="3600"/>
          </a:p>
          <a:p>
            <a:pPr xmlns:a="http://schemas.openxmlformats.org/drawingml/2006/main" lvl="0">
              <a:defRPr/>
              <a:bidi/>
            </a:pPr>
            <a:r xmlns:a="http://schemas.openxmlformats.org/drawingml/2006/main">
              <a:rPr lang="iw" altLang="ko-KR" sz="3600"/>
              <a:t>השיב המומחה למשפט "מי שרחם עליו". ישוע אמר לו: "לך ועשה כמוהו".</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לוק</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10:</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85" y="5312564"/>
            <a:ext cx="9053611" cy="155305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בזמן שאדם הלך לבדו, הוא פגש שודדים. הם הפשיטו אותו מבגדיו, הכו אותו והלכו והותירו אותו חצי מת.</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rcRect t="150"/>
          <a:stretch>
            <a:fillRect/>
          </a:stretch>
        </p:blipFill>
        <p:spPr>
          <a:xfrm>
            <a:off x="7398" y="-1"/>
            <a:ext cx="9136602" cy="52292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302404"/>
            <a:ext cx="9053611" cy="1553690"/>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ואז במקרה ראה אותו כומר בדרך, הוא עבר בצד השני. כך עשה גם לוי.</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rcRect t="170"/>
          <a:stretch>
            <a:fillRect/>
          </a:stretch>
        </p:blipFill>
        <p:spPr>
          <a:xfrm>
            <a:off x="0" y="6656"/>
            <a:ext cx="4499992" cy="5222544"/>
          </a:xfrm>
          <a:prstGeom prst="rect">
            <a:avLst/>
          </a:prstGeom>
        </p:spPr>
      </p:pic>
      <p:pic>
        <p:nvPicPr>
          <p:cNvPr id="4" name="그림 3"/>
          <p:cNvPicPr>
            <a:picLocks noChangeAspect="1"/>
          </p:cNvPicPr>
          <p:nvPr/>
        </p:nvPicPr>
        <p:blipFill rotWithShape="1">
          <a:blip r:embed="rId4"/>
          <a:srcRect t="170"/>
          <a:stretch>
            <a:fillRect/>
          </a:stretch>
        </p:blipFill>
        <p:spPr>
          <a:xfrm flipH="1">
            <a:off x="4644006" y="6656"/>
            <a:ext cx="4499991" cy="52225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בתוך האורוות של בית לחם היו מרים, יוסף וישו התינוק, שהגיעו ארצה כמלך.</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780782"/>
            <a:ext cx="9144000" cy="941963"/>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שלישית, במקרה ראה אותו שומרוני. השומרונים היו אנשים שהיהודים לא אהבו.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50"/>
          <a:stretch>
            <a:fillRect/>
          </a:stretch>
        </p:blipFill>
        <p:spPr>
          <a:xfrm>
            <a:off x="0" y="0"/>
            <a:ext cx="9144000" cy="56853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אבל, השומרוני ריחם עליו, ולכן התייחס אליו וטיפל בו היטב.</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rcRect t="590"/>
          <a:stretch>
            <a:fillRect/>
          </a:stretch>
        </p:blipFill>
        <p:spPr>
          <a:xfrm>
            <a:off x="0" y="2214"/>
            <a:ext cx="9144000" cy="5659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46" y="5733256"/>
            <a:ext cx="9107238" cy="941863"/>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ישוע אמר: "עם אלוהים, בכל עת, חייב להיות שכן טוב שעוזר לנזקקים."</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8384"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t>השיעור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5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52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solidFill>
                  <a:schemeClr val="tx1">
                    <a:lumMod val="65000"/>
                    <a:lumOff val="35000"/>
                  </a:schemeClr>
                </a:solidFill>
              </a:rPr>
              <a:t>הכומר והלויים נראו, על פני השטח, קרובים לאלוהים, אבל הם לא אהבו אף אחד אחר.</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השומרוני, על פני השטח, נראה לא קרוב לאלוהים, אלא היה שכן טוב שהיה מוכן לאהוב אחרים.</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עלינו להיות גם אלה שעוזרים לשכנינו במצוקה אם אנו קרובים לאלוהים.</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38025"/>
            <a:ext cx="4053592" cy="569695"/>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t>מיהו ישוע?</a:t>
            </a:r>
            <a:r xmlns:a="http://schemas.openxmlformats.org/drawingml/2006/main">
              <a:rPr lang="i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4496" y="888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880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rgbClr val="0070c0"/>
                </a:solidFill>
              </a:rPr>
              <a:t>ישו הוא..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אנחנו אלה שנאלצים למות על חטאינו, בדיוק כמו אלה שנגזלו.</a:t>
            </a:r>
            <a:endParaRPr xmlns:a="http://schemas.openxmlformats.org/drawingml/2006/main" lang="en-US" altLang="ko-KR" sz="3600">
              <a:solidFill>
                <a:schemeClr val="tx1">
                  <a:lumMod val="65000"/>
                  <a:lumOff val="35000"/>
                </a:schemeClr>
              </a:solidFill>
            </a:endParaRPr>
          </a:p>
          <a:p>
            <a:pPr xmlns:a="http://schemas.openxmlformats.org/drawingml/2006/main" lvl="0">
              <a:defRPr/>
              <a:bidi/>
            </a:pPr>
            <a:r xmlns:a="http://schemas.openxmlformats.org/drawingml/2006/main">
              <a:rPr lang="iw" altLang="ko-KR" sz="3600">
                <a:solidFill>
                  <a:schemeClr val="tx1">
                    <a:lumMod val="65000"/>
                    <a:lumOff val="35000"/>
                  </a:schemeClr>
                </a:solidFill>
              </a:rPr>
              <a:t>אבל ישוע הוא זה שהציל אותנו מהמצב הנורא הזה.</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t>החידון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8183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183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מה עשו הכהן והלוי כשראו אדם שנגזל?</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① </a:t>
            </a:r>
            <a:r xmlns:a="http://schemas.openxmlformats.org/drawingml/2006/main">
              <a:rPr lang="iw" altLang="ko-KR" sz="2800">
                <a:solidFill>
                  <a:schemeClr val="tx1">
                    <a:lumMod val="65000"/>
                    <a:lumOff val="35000"/>
                  </a:schemeClr>
                </a:solidFill>
              </a:rPr>
              <a:t>הם התפללו עבורו.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② </a:t>
            </a:r>
            <a:r xmlns:a="http://schemas.openxmlformats.org/drawingml/2006/main">
              <a:rPr lang="iw" altLang="ko-KR" sz="2800">
                <a:solidFill>
                  <a:schemeClr val="tx1">
                    <a:lumMod val="65000"/>
                    <a:lumOff val="35000"/>
                  </a:schemeClr>
                </a:solidFill>
              </a:rPr>
              <a:t>טיפל בפצעיו.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③ </a:t>
            </a:r>
            <a:r xmlns:a="http://schemas.openxmlformats.org/drawingml/2006/main">
              <a:rPr lang="iw" altLang="ko-KR" sz="2800">
                <a:solidFill>
                  <a:schemeClr val="tx1">
                    <a:lumMod val="65000"/>
                    <a:lumOff val="35000"/>
                  </a:schemeClr>
                </a:solidFill>
              </a:rPr>
              <a:t>לקחו אותו לבית החולים.</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④ </a:t>
            </a:r>
            <a:r xmlns:a="http://schemas.openxmlformats.org/drawingml/2006/main">
              <a:rPr lang="iw" altLang="ko-KR" sz="2800">
                <a:solidFill>
                  <a:schemeClr val="tx1">
                    <a:lumMod val="65000"/>
                    <a:lumOff val="35000"/>
                  </a:schemeClr>
                </a:solidFill>
              </a:rPr>
              <a:t>הם עברו לידו בצד השני.</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rgbClr val="ff0000"/>
                </a:solidFill>
              </a:rPr>
              <a:t>④ </a:t>
            </a:r>
            <a:r xmlns:a="http://schemas.openxmlformats.org/drawingml/2006/main">
              <a:rPr lang="iw" altLang="ko-KR" sz="2800">
                <a:solidFill>
                  <a:srgbClr val="ff0000"/>
                </a:solidFill>
              </a:rPr>
              <a:t>הם עברו לידו בצד השני.</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337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23" name="TextBox 22"/>
          <p:cNvSpPr txBox="1"/>
          <p:nvPr/>
        </p:nvSpPr>
        <p:spPr>
          <a:xfrm>
            <a:off x="467544" y="1008220"/>
            <a:ext cx="8208912" cy="3933350"/>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t>"מי מבין השלושה האלה לדעתך היה שכן של האיש שנפל לידיהם של שודדים?"</a:t>
            </a:r>
            <a:endParaRPr xmlns:a="http://schemas.openxmlformats.org/drawingml/2006/main" lang="en-US" altLang="ko-KR" sz="3600"/>
          </a:p>
          <a:p>
            <a:pPr xmlns:a="http://schemas.openxmlformats.org/drawingml/2006/main" lvl="0">
              <a:defRPr/>
              <a:bidi/>
            </a:pPr>
            <a:r xmlns:a="http://schemas.openxmlformats.org/drawingml/2006/main">
              <a:rPr lang="iw" altLang="ko-KR" sz="3600"/>
              <a:t>השיב המומחה למשפט "מי שרחם עליו". ישוע אמר לו: "לך ועשה כמוהו".</a:t>
            </a:r>
            <a:endParaRPr xmlns:a="http://schemas.openxmlformats.org/drawingml/2006/main" lang="en-US" altLang="ko-KR" sz="3600"/>
          </a:p>
          <a:p>
            <a:pPr lvl="0">
              <a:defRPr/>
            </a:pPr>
            <a:endParaRPr lang="ko-KR" altLang="en-US" sz="3600"/>
          </a:p>
        </p:txBody>
      </p:sp>
      <p:sp>
        <p:nvSpPr>
          <p:cNvPr id="24" name="TextBox 23"/>
          <p:cNvSpPr txBox="1"/>
          <p:nvPr/>
        </p:nvSpPr>
        <p:spPr>
          <a:xfrm>
            <a:off x="4644008" y="5570418"/>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לוק</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10:</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36-37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71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1430981"/>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מרי ומרתה</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471392" y="1484784"/>
            <a:ext cx="5618820" cy="45182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bidi/>
            </a:pPr>
            <a:r xmlns:a="http://schemas.openxmlformats.org/drawingml/2006/main">
              <a:rPr lang="iw" altLang="ko-KR" sz="4000"/>
              <a:t>אבל צריך רק דבר אחד. מרי בחרה מה שטוב יותר, וזה לא יילקח ממנה".</a:t>
            </a:r>
            <a:endParaRPr xmlns:a="http://schemas.openxmlformats.org/drawingml/2006/main" lang="en-US" altLang="ko-KR" sz="4000"/>
          </a:p>
          <a:p>
            <a:pPr xmlns:a="http://schemas.openxmlformats.org/drawingml/2006/main" lvl="0">
              <a:defRPr/>
              <a:bidi/>
            </a:pPr>
            <a:r xmlns:a="http://schemas.openxmlformats.org/drawingml/2006/main">
              <a:rPr lang="iw" altLang="ko-KR" sz="4000"/>
              <a:t>   </a:t>
            </a:r>
            <a:endParaRPr xmlns:a="http://schemas.openxmlformats.org/drawingml/2006/main" lang="en-US" altLang="ko-KR" sz="4000"/>
          </a:p>
          <a:p>
            <a:pPr lvl="0">
              <a:defRPr/>
            </a:pPr>
            <a:endParaRPr lang="en-US" altLang="ko-KR" sz="4000"/>
          </a:p>
          <a:p>
            <a:pPr xmlns:a="http://schemas.openxmlformats.org/drawingml/2006/main" lvl="0">
              <a:defRPr/>
              <a:bidi/>
            </a:pPr>
            <a:r xmlns:a="http://schemas.openxmlformats.org/drawingml/2006/main">
              <a:rPr lang="iw"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לוק</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10:</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ישוע הוזמן לביתן של מרים ומרתה.</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74" y="5473005"/>
            <a:ext cx="9054634"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רופאים מהמזרח העניקו לישו את הזהב, הקטורת והמור שהכינו במתנה. "תודה לך ישוע שבאת לארץ הזו!"</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6508"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בזמן שמרתה הייתה עסוקה בעבודה, מרי הקשיבה בשקיקה לישוע.</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5136"/>
            <a:ext cx="9144000" cy="571812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52" y="5733256"/>
            <a:ext cx="9144000" cy="1065689"/>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"אני לא מאמינה שמרי נתנה לי לעבוד לבד כשאני כל כך עסוקה," חשבה מרתה.</a:t>
            </a:r>
            <a:endParaRPr xmlns:a="http://schemas.openxmlformats.org/drawingml/2006/main" lang="ko-KR" altLang="en-US" sz="3200">
              <a:solidFill>
                <a:schemeClr val="tx1">
                  <a:lumMod val="65000"/>
                  <a:lumOff val="35000"/>
                </a:schemeClr>
              </a:solidFill>
            </a:endParaRPr>
          </a:p>
        </p:txBody>
      </p:sp>
      <p:grpSp>
        <p:nvGrpSpPr>
          <p:cNvPr id="4" name="그룹 3"/>
          <p:cNvGrpSpPr/>
          <p:nvPr/>
        </p:nvGrpSpPr>
        <p:grpSpPr>
          <a:xfrm rot="0">
            <a:off x="-9952" y="0"/>
            <a:ext cx="9144000" cy="5733256"/>
            <a:chOff x="-9952" y="0"/>
            <a:chExt cx="9144000" cy="5733256"/>
          </a:xfrm>
        </p:grpSpPr>
        <p:pic>
          <p:nvPicPr>
            <p:cNvPr id="2" name="그림 1"/>
            <p:cNvPicPr>
              <a:picLocks noChangeAspect="1"/>
            </p:cNvPicPr>
            <p:nvPr/>
          </p:nvPicPr>
          <p:blipFill rotWithShape="1">
            <a:blip r:embed="rId2"/>
            <a:stretch>
              <a:fillRect/>
            </a:stretch>
          </p:blipFill>
          <p:spPr>
            <a:xfrm>
              <a:off x="-9952" y="0"/>
              <a:ext cx="9144000" cy="5733256"/>
            </a:xfrm>
            <a:prstGeom prst="rect">
              <a:avLst/>
            </a:prstGeom>
          </p:spPr>
        </p:pic>
        <p:sp>
          <p:nvSpPr>
            <p:cNvPr id="3" name="타원 2"/>
            <p:cNvSpPr/>
            <p:nvPr/>
          </p:nvSpPr>
          <p:spPr>
            <a:xfrm>
              <a:off x="7956376" y="116632"/>
              <a:ext cx="864096" cy="1152128"/>
            </a:xfrm>
            <a:prstGeom prst="ellipse">
              <a:avLst/>
            </a:prstGeom>
            <a:solidFill>
              <a:srgbClr val="eee2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178017"/>
            <a:ext cx="9134646" cy="1554253"/>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בסופו של דבר, מרתה התלוננה בפני ישוע. "אלוהים, בבקשה שחרר את מרי. יש לי יותר מדי עבודה לעשות לבד."</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14550" y="332656"/>
            <a:ext cx="5314900"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954107"/>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ישוע אמר, "אל תעשה יותר מדי. מרי אוהבת להקשיב, אז היא תמשיך להקשיב."</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solidFill>
                  <a:srgbClr val="ff0000"/>
                </a:solidFill>
              </a:rPr>
              <a:t>השיעור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2417" y="-2353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52027"/>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solidFill>
                  <a:schemeClr val="tx1">
                    <a:lumMod val="65000"/>
                    <a:lumOff val="35000"/>
                  </a:schemeClr>
                </a:solidFill>
              </a:rPr>
              <a:t>מרתה חשבה שזה לא נכון עבור מרי להקשיב לישו כשיש להם הרבה דברים לעשות.</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אבל ישוע לימד אותם שהקשבה לישוע יקרה יותר מכל דבר אחר.</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הזמן להקשיב וללמוד את התנ"ך הוא הזמן היקר ביותר עבורנו.</a:t>
            </a:r>
            <a:endParaRPr xmlns:a="http://schemas.openxmlformats.org/drawingml/2006/main" lang="en-US" altLang="ko-KR" sz="3200">
              <a:solidFill>
                <a:schemeClr val="tx1">
                  <a:lumMod val="65000"/>
                  <a:lumOff val="35000"/>
                </a:schemeClr>
              </a:solidFill>
            </a:endParaRPr>
          </a:p>
          <a:p>
            <a:pPr xmlns:a="http://schemas.openxmlformats.org/drawingml/2006/main" algn="ctr">
              <a:defRPr/>
              <a:bidi/>
            </a:pPr>
            <a:r xmlns:a="http://schemas.openxmlformats.org/drawingml/2006/main">
              <a:rPr lang="iw" altLang="ko-KR" sz="3200">
                <a:solidFill>
                  <a:schemeClr val="tx1">
                    <a:lumMod val="65000"/>
                    <a:lumOff val="35000"/>
                  </a:schemeClr>
                </a:solidFill>
              </a:rPr>
              <a:t>אין למנוע מאיתנו זמן להקשיב לתנ"ך וללמוד ממנו.</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4107" y="233872"/>
            <a:ext cx="4053592" cy="573848"/>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3200"/>
              <a:t>מיהו ישוע?</a:t>
            </a:r>
            <a:r xmlns:a="http://schemas.openxmlformats.org/drawingml/2006/main">
              <a:rPr lang="i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1861" y="10491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9720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rgbClr val="0070c0"/>
                </a:solidFill>
              </a:rPr>
              <a:t>ישו הוא..</a:t>
            </a:r>
            <a:endParaRPr xmlns:a="http://schemas.openxmlformats.org/drawingml/2006/main" lang="ko-KR" altLang="en-US"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lang="iw" altLang="ko-KR" sz="3600">
                <a:solidFill>
                  <a:schemeClr val="tx1">
                    <a:lumMod val="65000"/>
                    <a:lumOff val="35000"/>
                  </a:schemeClr>
                </a:solidFill>
              </a:rPr>
              <a:t>ישוע הוא זה שאוהב את השומעים את דבר אלוהים.</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t>החידון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5227" y="614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406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bidi/>
            </a:pPr>
            <a:r xmlns:a="http://schemas.openxmlformats.org/drawingml/2006/main">
              <a:rPr lang="iw" altLang="ko-KR" sz="3200">
                <a:solidFill>
                  <a:schemeClr val="tx1">
                    <a:lumMod val="65000"/>
                    <a:lumOff val="35000"/>
                  </a:schemeClr>
                </a:solidFill>
              </a:rPr>
              <a:t>מה עשתה מרי בזמן שמרתה עבדה הרבה?</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① </a:t>
            </a:r>
            <a:r xmlns:a="http://schemas.openxmlformats.org/drawingml/2006/main">
              <a:rPr lang="iw" altLang="ko-KR" sz="2800">
                <a:solidFill>
                  <a:schemeClr val="tx1">
                    <a:lumMod val="65000"/>
                    <a:lumOff val="35000"/>
                  </a:schemeClr>
                </a:solidFill>
              </a:rPr>
              <a:t>היא התפללה.</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② </a:t>
            </a:r>
            <a:r xmlns:a="http://schemas.openxmlformats.org/drawingml/2006/main">
              <a:rPr lang="iw" altLang="ko-KR" sz="2800">
                <a:solidFill>
                  <a:schemeClr val="tx1">
                    <a:lumMod val="65000"/>
                    <a:lumOff val="35000"/>
                  </a:schemeClr>
                </a:solidFill>
              </a:rPr>
              <a:t>היא הקשיבה לדבריו של ישוע.</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③ </a:t>
            </a:r>
            <a:r xmlns:a="http://schemas.openxmlformats.org/drawingml/2006/main">
              <a:rPr lang="iw" altLang="ko-KR" sz="2800">
                <a:solidFill>
                  <a:schemeClr val="tx1">
                    <a:lumMod val="65000"/>
                    <a:lumOff val="35000"/>
                  </a:schemeClr>
                </a:solidFill>
              </a:rPr>
              <a:t>היא ישנה.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chemeClr val="tx1">
                    <a:lumMod val="65000"/>
                    <a:lumOff val="35000"/>
                  </a:schemeClr>
                </a:solidFill>
              </a:rPr>
              <a:t>④ </a:t>
            </a:r>
            <a:r xmlns:a="http://schemas.openxmlformats.org/drawingml/2006/main">
              <a:rPr lang="iw" altLang="ko-KR" sz="2800">
                <a:solidFill>
                  <a:schemeClr val="tx1">
                    <a:lumMod val="65000"/>
                    <a:lumOff val="35000"/>
                  </a:schemeClr>
                </a:solidFill>
              </a:rPr>
              <a:t>היא עזרה למרתה קשה.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5916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lang="iw" altLang="en-US" sz="2800">
                <a:solidFill>
                  <a:srgbClr val="ff0000"/>
                </a:solidFill>
              </a:rPr>
              <a:t>② </a:t>
            </a:r>
            <a:r xmlns:a="http://schemas.openxmlformats.org/drawingml/2006/main">
              <a:rPr lang="iw" altLang="ko-KR" sz="2800">
                <a:solidFill>
                  <a:srgbClr val="ff0000"/>
                </a:solidFill>
              </a:rPr>
              <a:t>היא הקשיבה לדבריו של ישוע.</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000"/>
              <a:t>המילה של היום</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435" y="3671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4120" y="49777"/>
            <a:ext cx="983695" cy="648072"/>
          </a:xfrm>
          <a:prstGeom prst="rect">
            <a:avLst/>
          </a:prstGeom>
          <a:noFill/>
        </p:spPr>
      </p:pic>
      <p:sp>
        <p:nvSpPr>
          <p:cNvPr id="23" name="TextBox 22"/>
          <p:cNvSpPr txBox="1"/>
          <p:nvPr/>
        </p:nvSpPr>
        <p:spPr>
          <a:xfrm>
            <a:off x="539552" y="1646798"/>
            <a:ext cx="8208912" cy="4352047"/>
          </a:xfrm>
          <a:prstGeom prst="rect">
            <a:avLst/>
          </a:prstGeom>
          <a:noFill/>
        </p:spPr>
        <p:txBody>
          <a:bodyPr wrap="square">
            <a:spAutoFit/>
          </a:bodyPr>
          <a:lstStyle/>
          <a:p>
            <a:pPr xmlns:a="http://schemas.openxmlformats.org/drawingml/2006/main" lvl="0">
              <a:defRPr/>
              <a:bidi/>
            </a:pPr>
            <a:r xmlns:a="http://schemas.openxmlformats.org/drawingml/2006/main">
              <a:rPr lang="iw" altLang="ko-KR" sz="4000"/>
              <a:t>אבל צריך רק דבר אחד. מרי בחרה מה שטוב יותר, וזה לא יילקח ממנה".</a:t>
            </a:r>
            <a:endParaRPr xmlns:a="http://schemas.openxmlformats.org/drawingml/2006/main" lang="en-US" altLang="ko-KR" sz="4000"/>
          </a:p>
          <a:p>
            <a:pPr xmlns:a="http://schemas.openxmlformats.org/drawingml/2006/main" lvl="0">
              <a:defRPr/>
              <a:bidi/>
            </a:pPr>
            <a:r xmlns:a="http://schemas.openxmlformats.org/drawingml/2006/main">
              <a:rPr lang="iw" altLang="ko-KR" sz="4000"/>
              <a:t>   </a:t>
            </a:r>
            <a:endParaRPr xmlns:a="http://schemas.openxmlformats.org/drawingml/2006/main" lang="en-US" altLang="ko-KR" sz="4000"/>
          </a:p>
          <a:p>
            <a:pPr lvl="0">
              <a:defRPr/>
            </a:pPr>
            <a:endParaRPr lang="en-US" altLang="ko-KR" sz="4000"/>
          </a:p>
          <a:p>
            <a:pPr xmlns:a="http://schemas.openxmlformats.org/drawingml/2006/main" lvl="0">
              <a:defRPr/>
              <a:bidi/>
            </a:pPr>
            <a:r xmlns:a="http://schemas.openxmlformats.org/drawingml/2006/main">
              <a:rPr lang="iw" altLang="ko-KR" sz="4000"/>
              <a:t> </a:t>
            </a:r>
            <a:endParaRPr xmlns:a="http://schemas.openxmlformats.org/drawingml/2006/main" lang="ko-KR" altLang="en-US"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bidi/>
            </a:pPr>
            <a:r xmlns:a="http://schemas.openxmlformats.org/drawingml/2006/main">
              <a:rPr lang="iw" altLang="ko-KR" sz="2800">
                <a:solidFill>
                  <a:schemeClr val="tx1">
                    <a:lumMod val="65000"/>
                    <a:lumOff val="35000"/>
                  </a:schemeClr>
                </a:solidFill>
              </a:rPr>
              <a:t>לוק</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10:</a:t>
            </a:r>
            <a:r xmlns:a="http://schemas.openxmlformats.org/drawingml/2006/main">
              <a:rPr lang="iw" altLang="en-US" sz="2800">
                <a:solidFill>
                  <a:schemeClr val="tx1">
                    <a:lumMod val="65000"/>
                    <a:lumOff val="35000"/>
                  </a:schemeClr>
                </a:solidFill>
              </a:rPr>
              <a:t> </a:t>
            </a:r>
            <a:r xmlns:a="http://schemas.openxmlformats.org/drawingml/2006/main">
              <a:rPr lang="iw" altLang="ko-KR" sz="2800">
                <a:solidFill>
                  <a:schemeClr val="tx1">
                    <a:lumMod val="65000"/>
                    <a:lumOff val="35000"/>
                  </a:schemeClr>
                </a:solidFill>
              </a:rPr>
              <a:t>42</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861774"/>
          </a:xfrm>
          <a:prstGeom prst="rect">
            <a:avLst/>
          </a:prstGeom>
          <a:noFill/>
        </p:spPr>
        <p:txBody>
          <a:bodyPr wrap="square" rtlCol="0">
            <a:spAutoFit/>
          </a:bodyPr>
          <a:lstStyle/>
          <a:p>
            <a:r xmlns:a="http://schemas.openxmlformats.org/drawingml/2006/main">
              <a:rPr lang="iw" altLang="ko-KR" sz="2500" dirty="0">
                <a:solidFill>
                  <a:schemeClr val="tx1">
                    <a:lumMod val="65000"/>
                    <a:lumOff val="35000"/>
                  </a:schemeClr>
                </a:solidFill>
              </a:rPr>
              <a:t>חיה בתולה בשם מרי בגליל, ישראל. היא הייתה מאורסת לצעיר בשם יוסף.</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77272"/>
          </a:xfrm>
          <a:prstGeom prst="rect">
            <a:avLst/>
          </a:prstGeom>
        </p:spPr>
      </p:pic>
    </p:spTree>
    <p:extLst>
      <p:ext uri="{BB962C8B-B14F-4D97-AF65-F5344CB8AC3E}">
        <p14:creationId xmlns:p14="http://schemas.microsoft.com/office/powerpoint/2010/main" val="468690213"/>
      </p:ext>
    </p:extLst>
  </p:cSld>
  <p:clrMapOvr>
    <a:masterClrMapping/>
  </p:clrMapOvr>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9389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241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הרופאים באו לסגוד לישו, המלך, אפילו רחוק מישראל.</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ישוע הוא המלך האמיתי של האנשים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בכל העולם.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ישו הוא גם המלך שלי.</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עלינו לחיות חיים של סגידה ומעקב אחר ישוע, שהוא תמיד המלך.</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0016"/>
            <a:ext cx="4053592" cy="568654"/>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t>מיהו ישוע?</a:t>
            </a:r>
            <a:r xmlns:a="http://schemas.openxmlformats.org/drawingml/2006/main">
              <a:rPr altLang="en-US" lang="i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ראוי לפולחן שלנו.</a:t>
            </a:r>
            <a:r xmlns:a="http://schemas.openxmlformats.org/drawingml/2006/main">
              <a:rPr altLang="en-US" lang="i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55029"/>
            <a:ext cx="4053592" cy="69556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של היום</a:t>
            </a:r>
            <a:r xmlns:a="http://schemas.openxmlformats.org/drawingml/2006/main">
              <a:rPr altLang="en-US" lang="iw" sz="4000">
                <a:solidFill>
                  <a:srgbClr val="ff0000"/>
                </a:solidFill>
              </a:rPr>
              <a:t> </a:t>
            </a:r>
            <a:r xmlns:a="http://schemas.openxmlformats.org/drawingml/2006/main">
              <a:rPr altLang="ko-KR" lang="iw" sz="4000">
                <a:solidFill>
                  <a:srgbClr val="ff0000"/>
                </a:solidFill>
              </a:rPr>
              <a:t>חִידוֹן</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993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8860" y="129287"/>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איזה מהם לא קיבל ישוע כמתנת יום הולדת?</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זהב</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קטורת</a:t>
            </a:r>
            <a:r xmlns:a="http://schemas.openxmlformats.org/drawingml/2006/main">
              <a:rPr altLang="en-US" lang="iw"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מור</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מחשב</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④ </a:t>
            </a:r>
            <a:r xmlns:a="http://schemas.openxmlformats.org/drawingml/2006/main">
              <a:rPr altLang="ko-KR" lang="iw" sz="2800">
                <a:solidFill>
                  <a:srgbClr val="ff0000"/>
                </a:solidFill>
              </a:rPr>
              <a:t>מחשב</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של היום</a:t>
            </a:r>
            <a:r xmlns:a="http://schemas.openxmlformats.org/drawingml/2006/main">
              <a:rPr altLang="en-US" lang="iw" sz="4000">
                <a:solidFill>
                  <a:srgbClr val="ff0000"/>
                </a:solidFill>
              </a:rPr>
              <a:t> </a:t>
            </a:r>
            <a:r xmlns:a="http://schemas.openxmlformats.org/drawingml/2006/main">
              <a:rPr altLang="ko-KR" lang="iw" sz="4000">
                <a:solidFill>
                  <a:srgbClr val="ff0000"/>
                </a:solidFill>
              </a:rPr>
              <a:t>מִלָה</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9777"/>
            <a:ext cx="983695" cy="648072"/>
          </a:xfrm>
          <a:prstGeom prst="rect">
            <a:avLst/>
          </a:prstGeom>
          <a:noFill/>
        </p:spPr>
      </p:pic>
      <p:sp>
        <p:nvSpPr>
          <p:cNvPr id="23" name="TextBox 22"/>
          <p:cNvSpPr txBox="1"/>
          <p:nvPr/>
        </p:nvSpPr>
        <p:spPr>
          <a:xfrm>
            <a:off x="467544" y="1556792"/>
            <a:ext cx="8208912" cy="3384778"/>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בבואם אל הבית, ראו את הילד עם אמו מרי, והשתחוו ועבדו לו. אחר כך פתחו את אוצרותיהם והעניקו לו מתנות של זהב וקטורת ומור.</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745514" y="5600325"/>
            <a:ext cx="3850653" cy="5128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 ב':11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לא.</a:t>
            </a:r>
            <a:r xmlns:a="http://schemas.openxmlformats.org/drawingml/2006/main">
              <a:rPr lang="iw" altLang="en-US" b="1">
                <a:solidFill>
                  <a:schemeClr val="tx1">
                    <a:lumMod val="50000"/>
                    <a:lumOff val="50000"/>
                  </a:schemeClr>
                </a:solidFill>
              </a:rPr>
              <a:t> </a:t>
            </a:r>
            <a:r xmlns:a="http://schemas.openxmlformats.org/drawingml/2006/main">
              <a:rPr lang="iw" altLang="ko-KR" b="1">
                <a:solidFill>
                  <a:schemeClr val="tx1">
                    <a:lumMod val="50000"/>
                    <a:lumOff val="50000"/>
                  </a:schemeClr>
                </a:solidFill>
              </a:rPr>
              <a:t>48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78488" y="1837077"/>
            <a:ext cx="3931114" cy="2094842"/>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התינוק ישו ברח למצרים</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995937" y="1916832"/>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4" y="1292060"/>
            <a:ext cx="8208912" cy="3937140"/>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כשהלכו, נגלה ליוסף מלאך ה' בחלום. "קום", אמר, "קח את הילד ואת אמו וברח למצרים. הישארו שם עד שאומר לכם, כי הורדוס הולך לחפש את הילד כדי להרוג אותו."</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 ב':13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הורדוס, מלך ישראל, שמע את החדשות על לידתו של ישוע באמצעות האמגנים, זממו להרוג את ישו.</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0" y="0"/>
            <a:ext cx="9144000" cy="59062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496" y="5473005"/>
            <a:ext cx="9054634"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אולם אלוהים, שידע את כל מזימתו של הורדוס, אמר בחלום שהמג'ים צריכים להסתלק מהורדוס.</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849"/>
            <a:ext cx="9144000" cy="52410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כמו כן, בעלה של מרים יוסף שמע מלאך אומר בחלום: "ברח למצרים. הורדוס הולך להרוג את ישוע."</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73274" y="5877272"/>
            <a:ext cx="8963222" cy="940722"/>
          </a:xfrm>
          <a:prstGeom prst="rect">
            <a:avLst/>
          </a:prstGeom>
          <a:noFill/>
        </p:spPr>
        <p:txBody>
          <a:bodyPr wrap="square">
            <a:spAutoFit/>
          </a:bodyPr>
          <a:lstStyle/>
          <a:p>
            <a:pPr xmlns:a="http://schemas.openxmlformats.org/drawingml/2006/main" lvl="0">
              <a:defRPr/>
              <a:bidi/>
            </a:pPr>
            <a:r xmlns:a="http://schemas.openxmlformats.org/drawingml/2006/main">
              <a:rPr altLang="ko-KR" lang="iw" sz="2800">
                <a:solidFill>
                  <a:schemeClr val="tx1">
                    <a:lumMod val="65000"/>
                    <a:lumOff val="35000"/>
                  </a:schemeClr>
                </a:solidFill>
              </a:rPr>
              <a:t>לאחר ששמע את זה, יוסף לקח את מרים ואת ישוע התינוק וברח מהורדוס למצרים.</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55"/>
          <a:stretch>
            <a:fillRect/>
          </a:stretch>
        </p:blipFill>
        <p:spPr>
          <a:xfrm>
            <a:off x="0" y="0"/>
            <a:ext cx="9144000" cy="58575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73274" y="5877272"/>
            <a:ext cx="9054634" cy="954107"/>
          </a:xfrm>
          <a:prstGeom prst="rect">
            <a:avLst/>
          </a:prstGeom>
          <a:noFill/>
        </p:spPr>
        <p:txBody>
          <a:bodyPr rtlCol="0" wrap="square">
            <a:spAutoFit/>
          </a:bodyPr>
          <a:lstStyle/>
          <a:p>
            <a:r xmlns:a="http://schemas.openxmlformats.org/drawingml/2006/main">
              <a:rPr altLang="ko-KR" dirty="0" lang="iw" sz="2800">
                <a:solidFill>
                  <a:schemeClr val="tx1">
                    <a:lumMod val="65000"/>
                    <a:lumOff val="35000"/>
                  </a:schemeClr>
                </a:solidFill>
              </a:rPr>
              <a:t>יום אחד הופיע למרי מלאך. "בברכה, אתה המועדף ביותר! ה' איתך."</a:t>
            </a:r>
            <a:endParaRPr xmlns:a="http://schemas.openxmlformats.org/drawingml/2006/main" altLang="en-US" dirty="0" lang="ko-KR" sz="2800">
              <a:solidFill>
                <a:schemeClr val="tx1">
                  <a:lumMod val="65000"/>
                  <a:lumOff val="35000"/>
                </a:schemeClr>
              </a:solidFill>
            </a:endParaRPr>
          </a:p>
        </p:txBody>
      </p:sp>
      <p:pic>
        <p:nvPicPr>
          <p:cNvPr descr="http://www.lifebook.co.kr/final/infoimg/birth_1.jpg" id="1026" name="Picture 2"/>
          <p:cNvPicPr>
            <a:picLocks noChangeArrowheads="1" noChangeAspect="1"/>
          </p:cNvPicPr>
          <p:nvPr/>
        </p:nvPicPr>
        <p:blipFill rotWithShape="1">
          <a:blip r:embed="rId2">
            <a:extLst>
              <a:ext uri="{28A0092B-C50C-407E-A947-70E740481C1C}">
                <a14:useLocalDpi xmlns:a14="http://schemas.microsoft.com/office/drawing/2010/main" val="0"/>
              </a:ext>
            </a:extLst>
          </a:blip>
          <a:srcRect b="146"/>
          <a:stretch/>
        </p:blipFill>
        <p:spPr bwMode="auto">
          <a:xfrm flipH="1">
            <a:off x="0" y="-1"/>
            <a:ext cx="9127908" cy="587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147376"/>
      </p:ext>
    </p:extLst>
  </p:cSld>
  <p:clrMapOvr>
    <a:masterClrMapping/>
  </p:clrMapOvr>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115927"/>
            <a:ext cx="8963222" cy="1787793"/>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בינתיים, הורדוס, שידע שרימו אותו החכמים, נתן פקודה איומה להרוג את כל התינוקות של בית לחם. ישוע היה צריך להישאר במצרים עד מותו של הורדוס.</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6871"/>
            <a:ext cx="9144000" cy="50783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29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הרועים והקוסמים זיהו מיהו ישוע.</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אולם הורדוס, המלך, לא זיהה את ישוע. יתרה מכך, בגלל תאוות הבצע שלו, הוא ביצע חטאים אכזריים כדי לנסות להרוג את ישוע.</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יש הרבה אנשים בעולם שמסרבים לשמוע על ישוע.</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זה חטא חמור מאוד.</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574" y="218470"/>
            <a:ext cx="4053592" cy="570200"/>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t>מיהו ישוע?</a:t>
            </a:r>
            <a:r xmlns:a="http://schemas.openxmlformats.org/drawingml/2006/main">
              <a:rPr altLang="en-US" lang="i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זה שלא יכול להעז לעצור בכוחו של האדם.</a:t>
            </a:r>
            <a:r xmlns:a="http://schemas.openxmlformats.org/drawingml/2006/main">
              <a:rPr altLang="en-US" lang="i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9233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88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לאן ברח ישוע מהורדוס?</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מצרים</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אמריקה</a:t>
            </a:r>
            <a:r xmlns:a="http://schemas.openxmlformats.org/drawingml/2006/main">
              <a:rPr altLang="en-US" lang="iw"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קוריאה</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ישראל</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6119"/>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① </a:t>
            </a:r>
            <a:r xmlns:a="http://schemas.openxmlformats.org/drawingml/2006/main">
              <a:rPr altLang="ko-KR" lang="iw" sz="2800">
                <a:solidFill>
                  <a:srgbClr val="ff0000"/>
                </a:solidFill>
              </a:rPr>
              <a:t>מצרים</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55319"/>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ko-KR" lang="en-US"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177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67418"/>
            <a:ext cx="983695" cy="648072"/>
          </a:xfrm>
          <a:prstGeom prst="rect">
            <a:avLst/>
          </a:prstGeom>
          <a:noFill/>
        </p:spPr>
      </p:pic>
      <p:sp>
        <p:nvSpPr>
          <p:cNvPr id="23" name="TextBox 22"/>
          <p:cNvSpPr txBox="1"/>
          <p:nvPr/>
        </p:nvSpPr>
        <p:spPr>
          <a:xfrm>
            <a:off x="467543" y="1268760"/>
            <a:ext cx="8208912" cy="3939510"/>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כשהלכו, נגלה ליוסף מלאך ה' בחלום. "קום", אמר, "קח את הילד ואת אמו וברח למצרים. הישארו שם עד שאומר לכם, כי הורדוס הולך לחפש את הילד כדי להרוג אותו."</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822547" y="542751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 ב':13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49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הילד ישוע בבית המקדש</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4110626" y="1988840"/>
            <a:ext cx="5033374" cy="38164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"למה חיפשת אותי?" הוא שאל. "לא ידעת שאני חייב להיות בבית של אבי?"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לוק</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בחג הפסח, כשהיה ישוע בן 12, הוא והוריו הגיעו לבית המקדש בירושלים.</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בדרך הביתה מהמקדש בירושלים, יוסף ומריה לא הצליחו למצוא את ישוע.</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7531"/>
            <a:ext cx="9127908" cy="57623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יוסף ומריה חזרו למקדש בירושלים כדי למצוא את ישוע.</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8772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54107"/>
          </a:xfrm>
          <a:prstGeom prst="rect">
            <a:avLst/>
          </a:prstGeom>
          <a:noFill/>
        </p:spPr>
        <p:txBody>
          <a:bodyPr wrap="square" rtlCol="0">
            <a:spAutoFit/>
          </a:bodyPr>
          <a:lstStyle/>
          <a:p>
            <a:r xmlns:a="http://schemas.openxmlformats.org/drawingml/2006/main">
              <a:rPr lang="iw" altLang="ko-KR" sz="2800" dirty="0">
                <a:solidFill>
                  <a:schemeClr val="tx1">
                    <a:lumMod val="65000"/>
                    <a:lumOff val="35000"/>
                  </a:schemeClr>
                </a:solidFill>
              </a:rPr>
              <a:t>"מרי, תלדי בן ואתה תיתן לו את השם ישוע." היא פחדה מהחדשות האלה.</a:t>
            </a:r>
            <a:endParaRPr xmlns:a="http://schemas.openxmlformats.org/drawingml/2006/main" lang="ko-KR" altLang="en-US" sz="2800" dirty="0">
              <a:solidFill>
                <a:schemeClr val="tx1">
                  <a:lumMod val="65000"/>
                  <a:lumOff val="35000"/>
                </a:schemeClr>
              </a:solidFill>
            </a:endParaRP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733255"/>
          </a:xfrm>
          <a:prstGeom prst="rect">
            <a:avLst/>
          </a:prstGeom>
        </p:spPr>
      </p:pic>
    </p:spTree>
    <p:extLst>
      <p:ext uri="{BB962C8B-B14F-4D97-AF65-F5344CB8AC3E}">
        <p14:creationId xmlns:p14="http://schemas.microsoft.com/office/powerpoint/2010/main" val="3030085485"/>
      </p:ext>
    </p:extLst>
  </p:cSld>
  <p:clrMapOvr>
    <a:masterClrMapping/>
  </p:clrMapOvr>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84" y="4949016"/>
            <a:ext cx="8963222" cy="1792778"/>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"לא ידעת שאני בבית אבי?" ישוע ניהל דיון עם מורי התנ"ך בבית המקדש. כולם הופתעו מחוכמתו של ישוע.</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9" y="5805264"/>
            <a:ext cx="8963222" cy="954107"/>
          </a:xfrm>
          <a:prstGeom prst="rect">
            <a:avLst/>
          </a:prstGeom>
          <a:noFill/>
        </p:spPr>
        <p:txBody>
          <a:bodyPr wrap="square">
            <a:spAutoFit/>
          </a:bodyPr>
          <a:lstStyle/>
          <a:p>
            <a:pPr xmlns:a="http://schemas.openxmlformats.org/drawingml/2006/main" lvl="0">
              <a:defRPr/>
              <a:bidi/>
            </a:pPr>
            <a:r xmlns:a="http://schemas.openxmlformats.org/drawingml/2006/main">
              <a:rPr altLang="ko-KR" lang="iw" sz="2800">
                <a:solidFill>
                  <a:schemeClr val="tx1">
                    <a:lumMod val="65000"/>
                    <a:lumOff val="35000"/>
                  </a:schemeClr>
                </a:solidFill>
              </a:rPr>
              <a:t>מאז, הילד ישוע גדל יותר אוהב את אלוהים ואת האנשים ככל שחוכמתו וגובהו גדלים.</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b="88"/>
          <a:stretch>
            <a:fillRect/>
          </a:stretch>
        </p:blipFill>
        <p:spPr>
          <a:xfrm>
            <a:off x="-19886" y="-1"/>
            <a:ext cx="9163886" cy="58052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הילד ישוע ידע מגיל צעיר שהוא בן האלוהים. ומוכן בכנות לחיים כמושיע.</a:t>
            </a:r>
            <a:r xmlns:a="http://schemas.openxmlformats.org/drawingml/2006/main">
              <a:rPr altLang="en-US" lang="iw"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למרות שאנחנו צעירים,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עלינו לזכור בבירור שאנו ילדים של אלוהים.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אז אנחנו צריכים להראות לאלוהים ולאנשים שאנחנו חיים כילדים של אלוהים.</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rgbClr val="ff0000"/>
                </a:solidFill>
              </a:rPr>
              <a:t>מיהו ישוע?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בנו של אלוהים, אך הוא נתן דוגמה של ענווה וצייתנות להורים בשריים.</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0106" y="1019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איפה היה ישו האבוד?</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פנימה</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ה</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שֵׁרוּתִים</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בארמון</a:t>
            </a:r>
            <a:r xmlns:a="http://schemas.openxmlformats.org/drawingml/2006/main">
              <a:rPr altLang="en-US" lang="iw"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פנימה</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ה</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בית המקדש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בבית</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③ </a:t>
            </a:r>
            <a:r xmlns:a="http://schemas.openxmlformats.org/drawingml/2006/main">
              <a:rPr altLang="ko-KR" lang="iw" sz="2800">
                <a:solidFill>
                  <a:srgbClr val="ff0000"/>
                </a:solidFill>
              </a:rPr>
              <a:t>בבית המקדש</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3439" y="39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23" name="TextBox 22"/>
          <p:cNvSpPr txBox="1"/>
          <p:nvPr/>
        </p:nvSpPr>
        <p:spPr>
          <a:xfrm>
            <a:off x="539552" y="1718806"/>
            <a:ext cx="8208912" cy="173686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"למה חיפשת אותי?" הוא שאל. "לא ידעת שאני חייב להיות בבית של אבי?"</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לוק</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2:49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50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הטבילה של ישוע</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3779912" y="1782108"/>
            <a:ext cx="5364088" cy="41671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980728"/>
            <a:ext cx="8208912" cy="3939510"/>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"קול קורא במדבר, הכן את הדרך לה', עשה לו נתיבות ישרות." "</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4. וכך הגיע יוחנן, הטביל באזור המדבר והטיף לטבילת תשובה לסליחת החטאים.</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1:</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301208"/>
            <a:ext cx="9054634" cy="137391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כאשר ישוע היה בן שלושים, הופיע אדם זר במדבר לבוש בגדי גמלים ואוכל חגבים ודבש בר.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99393"/>
            <a:ext cx="9127908" cy="54006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862" y="5473005"/>
            <a:ext cx="9054634"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שמו היה יוחנן המטביל. הוא קרא לאנשים לחזור בתשובה ולהיטבל כי המושיע יבוא.</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3012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8963222" cy="954107"/>
          </a:xfrm>
          <a:prstGeom prst="rect">
            <a:avLst/>
          </a:prstGeom>
          <a:noFill/>
        </p:spPr>
        <p:txBody>
          <a:bodyPr wrap="square" rtlCol="0">
            <a:spAutoFit/>
          </a:bodyPr>
          <a:lstStyle/>
          <a:p>
            <a:r xmlns:a="http://schemas.openxmlformats.org/drawingml/2006/main">
              <a:rPr lang="iw" altLang="ko-KR" sz="2800" dirty="0">
                <a:solidFill>
                  <a:schemeClr val="tx1">
                    <a:lumMod val="65000"/>
                    <a:lumOff val="35000"/>
                  </a:schemeClr>
                </a:solidFill>
              </a:rPr>
              <a:t>אבל, היא צייתה למסר של אלוהים. "אני עבד ה'. שיהיה לי כמו שאמרת."</a:t>
            </a:r>
            <a:endParaRPr xmlns:a="http://schemas.openxmlformats.org/drawingml/2006/main" lang="ko-KR" altLang="en-US" sz="28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15" y="1"/>
            <a:ext cx="9144000" cy="5877272"/>
          </a:xfrm>
          <a:prstGeom prst="rect">
            <a:avLst/>
          </a:prstGeom>
        </p:spPr>
      </p:pic>
    </p:spTree>
    <p:extLst>
      <p:ext uri="{BB962C8B-B14F-4D97-AF65-F5344CB8AC3E}">
        <p14:creationId xmlns:p14="http://schemas.microsoft.com/office/powerpoint/2010/main" val="2453694872"/>
      </p:ext>
    </p:extLst>
  </p:cSld>
  <p:clrMapOvr>
    <a:masterClrMapping/>
  </p:clrMapOvr>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77272"/>
            <a:ext cx="9070726"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'אני כאן כדי להכין מישהו שבא אחריי!'</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iw" altLang="ko-KR" sz="2800">
                <a:solidFill>
                  <a:schemeClr val="tx1">
                    <a:lumMod val="65000"/>
                    <a:lumOff val="35000"/>
                  </a:schemeClr>
                </a:solidFill>
              </a:rPr>
              <a:t>יוחנן המטביל הכין את דרכו של ישוע.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1429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2" y="5407070"/>
            <a:ext cx="8963222" cy="1372824"/>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ישוע הגיע גם להיטבל על ידי יוחנן המטביל.</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iw" altLang="ko-KR" sz="2800">
                <a:solidFill>
                  <a:schemeClr val="tx1">
                    <a:lumMod val="65000"/>
                    <a:lumOff val="35000"/>
                  </a:schemeClr>
                </a:solidFill>
              </a:rPr>
              <a:t>"תראה! הכבש של אלוהים, הלוקח את חטא העולם!" יוחנן המטביל הציג את ישוע בקול רם.</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042118"/>
            <a:ext cx="8963222" cy="1794927"/>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כאשר ישוע הוטבל על ידי יוחנן, נשמע קול מהשמים כשרוח הקודש ירדה עליו כמו יונה: "אתה בני, שאני אוהב; איתך אני מרוצה מאוד."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00835"/>
            <a:ext cx="4053592" cy="692610"/>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3819" y="9360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2696"/>
            <a:ext cx="983695" cy="648072"/>
          </a:xfrm>
          <a:prstGeom prst="rect">
            <a:avLst/>
          </a:prstGeom>
          <a:noFill/>
        </p:spPr>
      </p:pic>
      <p:sp>
        <p:nvSpPr>
          <p:cNvPr id="17" name="TextBox 16"/>
          <p:cNvSpPr txBox="1"/>
          <p:nvPr/>
        </p:nvSpPr>
        <p:spPr>
          <a:xfrm>
            <a:off x="467544" y="1268760"/>
            <a:ext cx="8208912" cy="3510885"/>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יוחנן המטביל לא התעלה על עצמו.</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הוא הקדיש את חייו להצגת ישוע לחלוטין.</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בשביל מי אני חיה?</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כמו יוחנן המטביל, עלינו לחיות חיים שמרוממים ומציגים את ישוע במקום להתפאר ולרומם אותי.</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312042"/>
            <a:ext cx="4053592" cy="571878"/>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t>מי ישוע?</a:t>
            </a:r>
            <a:r xmlns:a="http://schemas.openxmlformats.org/drawingml/2006/main">
              <a:rPr altLang="en-US" lang="i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הבן היחיד של אלוהים.</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235378"/>
            <a:ext cx="4053592" cy="696167"/>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715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25112" y="109002"/>
            <a:ext cx="983695" cy="648072"/>
          </a:xfrm>
          <a:prstGeom prst="rect">
            <a:avLst/>
          </a:prstGeom>
          <a:noFill/>
        </p:spPr>
      </p:pic>
      <p:sp>
        <p:nvSpPr>
          <p:cNvPr id="23" name="TextBox 22"/>
          <p:cNvSpPr txBox="1"/>
          <p:nvPr/>
        </p:nvSpPr>
        <p:spPr>
          <a:xfrm>
            <a:off x="323528" y="1340768"/>
            <a:ext cx="8424936" cy="1181452"/>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מה ירד מהשמיים כשישוע הוטבל??</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עורב</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רוח הקודש</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יען</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דרור</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9376" y="3543979"/>
            <a:ext cx="8712968" cy="511766"/>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② </a:t>
            </a:r>
            <a:r xmlns:a="http://schemas.openxmlformats.org/drawingml/2006/main">
              <a:rPr altLang="ko-KR" lang="iw" sz="2800">
                <a:solidFill>
                  <a:srgbClr val="ff0000"/>
                </a:solidFill>
              </a:rPr>
              <a:t>רוח הקודש</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2417"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40978"/>
            <a:ext cx="983695" cy="648072"/>
          </a:xfrm>
          <a:prstGeom prst="rect">
            <a:avLst/>
          </a:prstGeom>
          <a:noFill/>
        </p:spPr>
      </p:pic>
      <p:sp>
        <p:nvSpPr>
          <p:cNvPr id="23" name="TextBox 22"/>
          <p:cNvSpPr txBox="1"/>
          <p:nvPr/>
        </p:nvSpPr>
        <p:spPr>
          <a:xfrm>
            <a:off x="539552" y="1124744"/>
            <a:ext cx="8208912" cy="3939510"/>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"קול קורא במדבר, הכן את הדרך לה', עשה לו נתיבות ישרות." "</a:t>
            </a:r>
            <a:endParaRPr xmlns:a="http://schemas.openxmlformats.org/drawingml/2006/main" altLang="ko-KR" lang="en-US" sz="3600">
              <a:solidFill>
                <a:schemeClr val="tx1">
                  <a:lumMod val="65000"/>
                  <a:lumOff val="35000"/>
                </a:schemeClr>
              </a:solidFill>
            </a:endParaRPr>
          </a:p>
          <a:p>
            <a:pPr xmlns:a="http://schemas.openxmlformats.org/drawingml/2006/main" lvl="0">
              <a:defRPr/>
              <a:bidi/>
            </a:pPr>
            <a:r xmlns:a="http://schemas.openxmlformats.org/drawingml/2006/main">
              <a:rPr altLang="ko-KR" lang="iw" sz="3600">
                <a:solidFill>
                  <a:schemeClr val="tx1">
                    <a:lumMod val="65000"/>
                    <a:lumOff val="35000"/>
                  </a:schemeClr>
                </a:solidFill>
              </a:rPr>
              <a:t>4. וכך הגיע יוחנן, הטביל באזור המדבר והטיף לטבילת תשובה לסליחת החטאים.</a:t>
            </a:r>
            <a:endParaRPr xmlns:a="http://schemas.openxmlformats.org/drawingml/2006/main" altLang="ko-KR" lang="en-US" sz="3600">
              <a:solidFill>
                <a:schemeClr val="tx1">
                  <a:lumMod val="65000"/>
                  <a:lumOff val="35000"/>
                </a:schemeClr>
              </a:solidFill>
            </a:endParaRPr>
          </a:p>
        </p:txBody>
      </p:sp>
      <p:sp>
        <p:nvSpPr>
          <p:cNvPr id="24" name="TextBox 23"/>
          <p:cNvSpPr txBox="1"/>
          <p:nvPr/>
        </p:nvSpPr>
        <p:spPr>
          <a:xfrm>
            <a:off x="4952296" y="5327630"/>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סימן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1:</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3-4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412776"/>
            <a:ext cx="3384376"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51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2100813"/>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ישוע התפתה על ידי השטן</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82593" y="1412776"/>
            <a:ext cx="4973757" cy="439248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אמר לו ישוע: "הרחק ממני, השטן! כי כתוב: 'עבוד את ה' אלוקיך ועבד אותו בלבד'".</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מתיו</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877272"/>
            <a:ext cx="9054634" cy="94072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לאחר שישוע צם והתפלל ארבעים יום, הופיע השטן ופיתה את ישוע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73274" y="2054799"/>
            <a:ext cx="4282702" cy="3822473"/>
          </a:xfrm>
          <a:prstGeom prst="rect">
            <a:avLst/>
          </a:prstGeom>
        </p:spPr>
      </p:pic>
      <p:pic>
        <p:nvPicPr>
          <p:cNvPr id="5" name="그림 4"/>
          <p:cNvPicPr>
            <a:picLocks noChangeAspect="1"/>
          </p:cNvPicPr>
          <p:nvPr/>
        </p:nvPicPr>
        <p:blipFill rotWithShape="1">
          <a:blip r:embed="rId3"/>
          <a:stretch>
            <a:fillRect/>
          </a:stretch>
        </p:blipFill>
        <p:spPr>
          <a:xfrm>
            <a:off x="4352528" y="2777904"/>
            <a:ext cx="4368989" cy="3099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566881"/>
            <a:ext cx="9054634" cy="1246495"/>
          </a:xfrm>
          <a:prstGeom prst="rect">
            <a:avLst/>
          </a:prstGeom>
          <a:noFill/>
        </p:spPr>
        <p:txBody>
          <a:bodyPr wrap="square" rtlCol="0">
            <a:spAutoFit/>
          </a:bodyPr>
          <a:lstStyle/>
          <a:p>
            <a:r xmlns:a="http://schemas.openxmlformats.org/drawingml/2006/main">
              <a:rPr lang="iw" altLang="ko-KR" sz="2500" dirty="0">
                <a:solidFill>
                  <a:schemeClr val="tx1">
                    <a:lumMod val="65000"/>
                    <a:lumOff val="35000"/>
                  </a:schemeClr>
                </a:solidFill>
              </a:rPr>
              <a:t>אז, למרות שהיא הייתה בתולה, היא נכנסה להריון. שמו של הילד הזה הוא ישו. הוא הבן של אלוהים שיציל את כל האנשים מחטאיהם בעתיד.</a:t>
            </a:r>
            <a:endParaRPr xmlns:a="http://schemas.openxmlformats.org/drawingml/2006/main" lang="ko-KR" altLang="en-US" sz="2500" dirty="0">
              <a:solidFill>
                <a:schemeClr val="tx1">
                  <a:lumMod val="65000"/>
                  <a:lumOff val="35000"/>
                </a:schemeClr>
              </a:solidFill>
            </a:endParaRPr>
          </a:p>
        </p:txBody>
      </p:sp>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566880"/>
          </a:xfrm>
          <a:prstGeom prst="rect">
            <a:avLst/>
          </a:prstGeom>
        </p:spPr>
      </p:pic>
    </p:spTree>
    <p:extLst>
      <p:ext uri="{BB962C8B-B14F-4D97-AF65-F5344CB8AC3E}">
        <p14:creationId xmlns:p14="http://schemas.microsoft.com/office/powerpoint/2010/main" val="2071964718"/>
      </p:ext>
    </p:extLst>
  </p:cSld>
  <p:clrMapOvr>
    <a:masterClrMapping/>
  </p:clrMapOvr>
</p:sld>
</file>

<file path=ppt/slides/slide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445224"/>
            <a:ext cx="9054634" cy="1372770"/>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"האם אתה רעב? הכינו עוגת אורז עם האבן הזו ואכלו אותה!" השטן עשה את המבחן הראשון. אבל ישוע ניצח את המבחן עם דבר אלוהים.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4"/>
            <a:ext cx="9144000" cy="54726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473005"/>
            <a:ext cx="9070726"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"אז קפוץ מפה! אם אתה בן אלוהים, לא תמות." השטן בחן את ישוע פעם שנייה בראש המקדש.</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8963222" cy="1794153"/>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בזמן הזה, הוא לקח את ישוע להר גבוה מאוד והראה לישוע את כל ממלכת העולם ואמר, "אם תשתחווה לי, אני אתן לך את כל זה!" אבל ישוע דחה את המבחן השלישי עם דבר אלוהים.</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0405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473005"/>
            <a:ext cx="8963222" cy="1373565"/>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בסופו של דבר, ישוע ניצח את כל הפיתויים של השטן. אלוהים היה מרוצה מישוע שהתגבר על כל הפיתויים.</a:t>
            </a:r>
            <a:r xmlns:a="http://schemas.openxmlformats.org/drawingml/2006/main">
              <a:rPr lang="i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7383"/>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7999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12603"/>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ישוע היה בנו של אלוהים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אבל כמונו, הוא התפתה על ידי השטן.</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אבל עם דבר אלוהים, ישוע התגבר על פיתוי השטן.</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השטן עדיין מפתה אותנו.</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עם זאת, כמו ישוע, אנו יכולים להתגבר על פיתוי השטן באמצעות דבר אלוהים</a:t>
            </a:r>
            <a:endParaRPr xmlns:a="http://schemas.openxmlformats.org/drawingml/2006/main" altLang="ko-KR" lang="en-US" sz="3200">
              <a:solidFill>
                <a:schemeClr val="tx1">
                  <a:lumMod val="65000"/>
                  <a:lumOff val="35000"/>
                </a:schemeClr>
              </a:solidFill>
            </a:endParaRPr>
          </a:p>
          <a:p>
            <a:pPr algn="ctr">
              <a:defRPr/>
            </a:pPr>
            <a:endParaRPr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19398"/>
            <a:ext cx="4053592" cy="569272"/>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rgbClr val="ff0000"/>
                </a:solidFill>
              </a:rPr>
              <a:t>מיהו ישוע?</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יֵשׁוּעַ..</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283330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העוזר שלנו להתגבר על הפיתויים העומדים בפנינו. והוא זה שמבין את כל האתגרים שאנו נתקלים בהם ועוזר לנו להתגבר עליהם.</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105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214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כמה מבחנים נתן השטן לישוע?</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אחד</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שניים</a:t>
            </a:r>
            <a:r xmlns:a="http://schemas.openxmlformats.org/drawingml/2006/main">
              <a:rPr altLang="en-US" lang="iw" sz="2800">
                <a:solidFill>
                  <a:schemeClr val="tx1">
                    <a:lumMod val="65000"/>
                    <a:lumOff val="35000"/>
                  </a:schemeClr>
                </a:solidFill>
              </a:rPr>
              <a:t> </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שלוש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ארבע</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③ </a:t>
            </a:r>
            <a:r xmlns:a="http://schemas.openxmlformats.org/drawingml/2006/main">
              <a:rPr altLang="ko-KR" lang="iw" sz="2800">
                <a:solidFill>
                  <a:srgbClr val="ff0000"/>
                </a:solidFill>
              </a:rPr>
              <a:t>שלוש</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539552" y="2204864"/>
            <a:ext cx="8208912" cy="173658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אמר לו ישוע: "הרחק ממני, השטן! כי כתוב: 'עבוד את ה' אלוקיך ועבד אותו בלבד'".</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מתיו</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4:10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808" y="1410539"/>
            <a:ext cx="3025040" cy="359206"/>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52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916832"/>
            <a:ext cx="3931114" cy="1434063"/>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מים</a:t>
            </a:r>
            <a:r xmlns:a="http://schemas.openxmlformats.org/drawingml/2006/main">
              <a:rPr lang="iw" altLang="en-US" sz="4400"/>
              <a:t> </a:t>
            </a:r>
            <a:r xmlns:a="http://schemas.openxmlformats.org/drawingml/2006/main">
              <a:rPr lang="iw" altLang="ko-KR" sz="4400"/>
              <a:t>הפך ליין</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10626" y="1484784"/>
            <a:ext cx="5033374" cy="44758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את זה, הראשון מבין אותותיו המופלאים, ביצע ישוע בקנה שבגליל. כך גילה את תהילתו, ותלמידיו נתנו בו אמונתם.</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ג'ון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77600"/>
            <a:ext cx="4053592" cy="696795"/>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835696" y="97120"/>
            <a:ext cx="983695" cy="648072"/>
          </a:xfrm>
          <a:prstGeom prst="rect">
            <a:avLst/>
          </a:prstGeom>
          <a:noFill/>
        </p:spPr>
      </p:pic>
      <p:sp>
        <p:nvSpPr>
          <p:cNvPr id="17" name="TextBox 16"/>
          <p:cNvSpPr txBox="1"/>
          <p:nvPr/>
        </p:nvSpPr>
        <p:spPr>
          <a:xfrm>
            <a:off x="467544" y="1268760"/>
            <a:ext cx="8208912" cy="399665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מרי פחדה ללדת בן למרות שלא הייתה נשואה.</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עם זאת, היא קיבלה את דבר אלוהים וצייתה באמונה.</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אנו עשויים לפחד כאשר אנו מאמינים ומצייתים לדבר אלוהים. אבל כמו הווידוי של מרי, עלינו להתוודות ש"יהי לי כפי שאמרת."</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389" y="5788421"/>
            <a:ext cx="8963222" cy="943849"/>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חתונה התקיימה בכנא שבגליל. גם ישוע ותלמידיו הוזמנו לחתונה.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360" y="0"/>
            <a:ext cx="9147360" cy="578842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5858108"/>
            <a:ext cx="9054634" cy="940837"/>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אבל הייתה בעיה. היין אזל. בלי יין, אי אפשר לערוך משתה.</a:t>
            </a:r>
            <a:endParaRPr xmlns:a="http://schemas.openxmlformats.org/drawingml/2006/main" lang="ko-KR" altLang="en-US" sz="2800">
              <a:solidFill>
                <a:schemeClr val="tx1">
                  <a:lumMod val="65000"/>
                  <a:lumOff val="35000"/>
                </a:schemeClr>
              </a:solidFill>
            </a:endParaRPr>
          </a:p>
        </p:txBody>
      </p:sp>
      <p:pic>
        <p:nvPicPr>
          <p:cNvPr id="5" name="그림 4"/>
          <p:cNvPicPr>
            <a:picLocks noChangeAspect="1"/>
          </p:cNvPicPr>
          <p:nvPr/>
        </p:nvPicPr>
        <p:blipFill rotWithShape="1">
          <a:blip r:embed="rId2"/>
          <a:stretch>
            <a:fillRect/>
          </a:stretch>
        </p:blipFill>
        <p:spPr>
          <a:xfrm>
            <a:off x="-2633" y="-7310"/>
            <a:ext cx="9146633" cy="58125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59269"/>
            <a:ext cx="9070726" cy="939676"/>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ישוע ביקש מהמשרתים בבית לשפוך מים לתוך הצנצנת. המשרתים עשו מה שביקשו.</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2412" y="0"/>
            <a:ext cx="9176412"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274" y="5805264"/>
            <a:ext cx="8963222" cy="954107"/>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לאחר מכן, המים בצנצנת נלקחו לטעם. המים בצנצנת הפכו ליין טעים מאוד.</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8872"/>
            <a:ext cx="9108504" cy="58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66" y="5042118"/>
            <a:ext cx="9054634" cy="1794927"/>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האורחים טעמו מהיין והופתעו. הוגש להם יין טעים יותר מאשר בפעם הראשונה, ובזכות הנס של ישו, המשתה יכול להיות מרגש יותר.</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494116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השיעור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573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79409"/>
            <a:ext cx="983695" cy="648072"/>
          </a:xfrm>
          <a:prstGeom prst="rect">
            <a:avLst/>
          </a:prstGeom>
          <a:noFill/>
        </p:spPr>
      </p:pic>
      <p:sp>
        <p:nvSpPr>
          <p:cNvPr id="17" name="TextBox 16"/>
          <p:cNvSpPr txBox="1"/>
          <p:nvPr/>
        </p:nvSpPr>
        <p:spPr>
          <a:xfrm>
            <a:off x="467544" y="1268760"/>
            <a:ext cx="8208912" cy="4482434"/>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בתקופת ישוע, יין</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היה הכרחי לחלוטין בחגיגה.</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ישוע עשה מים ליין וסיפק את הדרוש לחג.</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עבורנו, ישוע הוא אחד הכרחי</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כמו יין במשתה.</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עלינו לזכור את החסד של ישוע שנתן את עצמו לנו.</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a:t>
            </a:r>
            <a:r xmlns:a="http://schemas.openxmlformats.org/drawingml/2006/main">
              <a:rPr altLang="en-US" lang="iw" sz="3200">
                <a:solidFill>
                  <a:schemeClr val="tx1">
                    <a:lumMod val="65000"/>
                    <a:lumOff val="35000"/>
                  </a:schemeClr>
                </a:solidFill>
              </a:rPr>
              <a:t> </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24593"/>
            <a:ext cx="4053592" cy="573602"/>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t>WHO</a:t>
            </a:r>
            <a:r xmlns:a="http://schemas.openxmlformats.org/drawingml/2006/main">
              <a:rPr altLang="en-US" lang="iw" sz="3200"/>
              <a:t> </a:t>
            </a:r>
            <a:r xmlns:a="http://schemas.openxmlformats.org/drawingml/2006/main">
              <a:rPr altLang="ko-KR" lang="iw" sz="3200"/>
              <a:t>הוא</a:t>
            </a:r>
            <a:r xmlns:a="http://schemas.openxmlformats.org/drawingml/2006/main">
              <a:rPr altLang="en-US" lang="iw" sz="3200"/>
              <a:t> </a:t>
            </a:r>
            <a:r xmlns:a="http://schemas.openxmlformats.org/drawingml/2006/main">
              <a:rPr altLang="ko-KR" lang="iw" sz="3200"/>
              <a:t>יֵשׁוּעַ?</a:t>
            </a:r>
            <a:r xmlns:a="http://schemas.openxmlformats.org/drawingml/2006/main">
              <a:rPr altLang="en-US" lang="i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 הוא..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הוא השמחה שלנו, כמו יין של משתה.</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3399" y="928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2873"/>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למה הפך ישוע מים?</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חלב</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מיץ תפוזים</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לחם</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יין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④ </a:t>
            </a:r>
            <a:r xmlns:a="http://schemas.openxmlformats.org/drawingml/2006/main">
              <a:rPr altLang="ko-KR" lang="iw" sz="2800">
                <a:solidFill>
                  <a:srgbClr val="ff0000"/>
                </a:solidFill>
              </a:rPr>
              <a:t>יין</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52603" y="367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12603"/>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את זה, הראשון מבין אותותיו המופלאים, ביצע ישוע בקנה שבגליל. כך גילה את תהילתו, ותלמידיו נתנו בו אמונתם.</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ג'ון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2:11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bidi/>
            </a:pPr>
            <a:r xmlns:a="http://schemas.openxmlformats.org/drawingml/2006/main">
              <a:rPr lang="iw" altLang="ko-KR" b="1">
                <a:solidFill>
                  <a:schemeClr val="tx1">
                    <a:lumMod val="50000"/>
                    <a:lumOff val="50000"/>
                  </a:schemeClr>
                </a:solidFill>
              </a:rPr>
              <a:t>מס' 53 דבר אלוהים</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79512" y="1772816"/>
            <a:ext cx="3931114" cy="2092429"/>
          </a:xfrm>
          <a:prstGeom prst="rect">
            <a:avLst/>
          </a:prstGeom>
          <a:noFill/>
        </p:spPr>
        <p:txBody>
          <a:bodyPr wrap="square">
            <a:spAutoFit/>
          </a:bodyPr>
          <a:lstStyle/>
          <a:p>
            <a:pPr xmlns:a="http://schemas.openxmlformats.org/drawingml/2006/main" algn="ctr">
              <a:defRPr/>
              <a:bidi/>
            </a:pPr>
            <a:r xmlns:a="http://schemas.openxmlformats.org/drawingml/2006/main">
              <a:rPr lang="iw" altLang="ko-KR" sz="4400"/>
              <a:t>נקדימון בא אל ישוע בלילה.</a:t>
            </a:r>
            <a:endParaRPr xmlns:a="http://schemas.openxmlformats.org/drawingml/2006/main" lang="ko-KR" alt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10626" y="1916832"/>
            <a:ext cx="5030566" cy="4054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r="57834"/>
          <a:stretch/>
        </p:blipFill>
        <p:spPr bwMode="auto">
          <a:xfrm>
            <a:off x="-15729" y="23843"/>
            <a:ext cx="2571505" cy="88487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26121" y="6271591"/>
            <a:ext cx="9239373" cy="536826"/>
            <a:chOff x="13147" y="1102889"/>
            <a:chExt cx="9311381" cy="536826"/>
          </a:xfrm>
        </p:grpSpPr>
        <p:pic>
          <p:nvPicPr>
            <p:cNvPr descr="D:\bk\bacdk1.png" id="12"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t="66353"/>
            <a:stretch/>
          </p:blipFill>
          <p:spPr bwMode="auto">
            <a:xfrm>
              <a:off x="13147" y="1102889"/>
              <a:ext cx="6935117" cy="536632"/>
            </a:xfrm>
            <a:prstGeom prst="rect">
              <a:avLst/>
            </a:prstGeom>
            <a:noFill/>
            <a:extLst>
              <a:ext uri="{909E8E84-426E-40DD-AFC4-6F175D3DCCD1}">
                <a14:hiddenFill xmlns:a14="http://schemas.microsoft.com/office/drawing/2010/main">
                  <a:solidFill>
                    <a:srgbClr val="FFFFFF"/>
                  </a:solidFill>
                </a14:hiddenFill>
              </a:ext>
            </a:extLst>
          </p:spPr>
        </p:pic>
        <p:pic>
          <p:nvPicPr>
            <p:cNvPr descr="D:\bk\bacdk1.png" id="13"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r="66059" t="66341"/>
            <a:stretch/>
          </p:blipFill>
          <p:spPr bwMode="auto">
            <a:xfrm>
              <a:off x="6970696" y="1102889"/>
              <a:ext cx="2353832" cy="536826"/>
            </a:xfrm>
            <a:prstGeom prst="rect">
              <a:avLst/>
            </a:prstGeom>
            <a:noFill/>
            <a:extLst>
              <a:ext uri="{909E8E84-426E-40DD-AFC4-6F175D3DCCD1}">
                <a14:hiddenFill xmlns:a14="http://schemas.microsoft.com/office/drawing/2010/main">
                  <a:solidFill>
                    <a:srgbClr val="FFFFFF"/>
                  </a:solidFill>
                </a14:hiddenFill>
              </a:ext>
            </a:extLst>
          </p:spPr>
        </p:pic>
      </p:grpSp>
      <p:pic>
        <p:nvPicPr>
          <p:cNvPr descr="D:\bk\bacdk1.png" id="18" name="Picture 4"/>
          <p:cNvPicPr>
            <a:picLocks noChangeArrowheads="1" noChangeAspect="1"/>
          </p:cNvPicPr>
          <p:nvPr/>
        </p:nvPicPr>
        <p:blipFill rotWithShape="1">
          <a:blip cstate="print" r:embed="rId2">
            <a:extLst>
              <a:ext uri="{28A0092B-C50C-407E-A947-70E740481C1C}">
                <a14:useLocalDpi xmlns:a14="http://schemas.microsoft.com/office/drawing/2010/main" val="0"/>
              </a:ext>
            </a:extLst>
          </a:blip>
          <a:srcRect b="32585" l="58439"/>
          <a:stretch/>
        </p:blipFill>
        <p:spPr bwMode="auto">
          <a:xfrm>
            <a:off x="6609368" y="23843"/>
            <a:ext cx="2534632" cy="88487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28783" y="312042"/>
            <a:ext cx="4053592" cy="584775"/>
          </a:xfrm>
          <a:prstGeom prst="rect">
            <a:avLst/>
          </a:prstGeom>
          <a:noFill/>
        </p:spPr>
        <p:txBody>
          <a:bodyPr rtlCol="0" wrap="square">
            <a:spAutoFit/>
          </a:bodyPr>
          <a:lstStyle/>
          <a:p>
            <a:pPr xmlns:a="http://schemas.openxmlformats.org/drawingml/2006/main" algn="ctr">
              <a:bidi/>
            </a:pPr>
            <a:r xmlns:a="http://schemas.openxmlformats.org/drawingml/2006/main">
              <a:rPr altLang="ko-KR" dirty="0" lang="iw" sz="3200">
                <a:solidFill>
                  <a:srgbClr val="FF0000"/>
                </a:solidFill>
              </a:rPr>
              <a:t>מיהו ישוע?</a:t>
            </a:r>
            <a:endParaRPr xmlns:a="http://schemas.openxmlformats.org/drawingml/2006/main" altLang="en-US" dirty="0" lang="ko-KR" sz="3200">
              <a:solidFill>
                <a:srgbClr val="FF0000"/>
              </a:solidFill>
            </a:endParaRPr>
          </a:p>
        </p:txBody>
      </p:sp>
      <p:pic>
        <p:nvPicPr>
          <p:cNvPr descr="D:\bk\bklogo2_1-1.png" id="21" name="Picture 5"/>
          <p:cNvPicPr>
            <a:picLocks noChangeArrowheads="1" noChangeAspect="1"/>
          </p:cNvPicPr>
          <p:nvPr/>
        </p:nvPicPr>
        <p:blipFill rotWithShape="1">
          <a:blip cstate="print" r:embed="rId3">
            <a:extLst>
              <a:ext uri="{28A0092B-C50C-407E-A947-70E740481C1C}">
                <a14:useLocalDpi xmlns:a14="http://schemas.microsoft.com/office/drawing/2010/main" val="0"/>
              </a:ext>
            </a:extLst>
          </a:blip>
          <a:srcRect b="42"/>
          <a:stretch/>
        </p:blipFill>
        <p:spPr bwMode="auto">
          <a:xfrm>
            <a:off x="5796136" y="82696"/>
            <a:ext cx="951738" cy="648072"/>
          </a:xfrm>
          <a:prstGeom prst="rect">
            <a:avLst/>
          </a:prstGeom>
          <a:noFill/>
          <a:extLst>
            <a:ext uri="{909E8E84-426E-40DD-AFC4-6F175D3DCCD1}">
              <a14:hiddenFill xmlns:a14="http://schemas.microsoft.com/office/drawing/2010/main">
                <a:solidFill>
                  <a:srgbClr val="FFFFFF"/>
                </a:solidFill>
              </a14:hiddenFill>
            </a:ext>
          </a:extLst>
        </p:spPr>
      </p:pic>
      <p:pic>
        <p:nvPicPr>
          <p:cNvPr descr="D:\bk\bklogo2_1-1.png" id="22" name="Picture 5"/>
          <p:cNvPicPr>
            <a:picLocks noChangeArrowheads="1" noChangeAspect="1"/>
          </p:cNvPicPr>
          <p:nvPr/>
        </p:nvPicPr>
        <p:blipFill rotWithShape="1">
          <a:blip cstate="print" r:embed="rId4">
            <a:extLst>
              <a:ext uri="{28A0092B-C50C-407E-A947-70E740481C1C}">
                <a14:useLocalDpi xmlns:a14="http://schemas.microsoft.com/office/drawing/2010/main" val="0"/>
              </a:ext>
            </a:extLst>
          </a:blip>
          <a:srcRect b="42"/>
          <a:stretch/>
        </p:blipFill>
        <p:spPr bwMode="auto">
          <a:xfrm flipH="1">
            <a:off x="2364169" y="112603"/>
            <a:ext cx="983695" cy="6480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95536" y="1772816"/>
            <a:ext cx="8208912" cy="646331"/>
          </a:xfrm>
          <a:prstGeom prst="rect">
            <a:avLst/>
          </a:prstGeom>
          <a:noFill/>
        </p:spPr>
        <p:txBody>
          <a:bodyPr rtlCol="0" wrap="square">
            <a:spAutoFit/>
          </a:bodyPr>
          <a:lstStyle/>
          <a:p>
            <a:r xmlns:a="http://schemas.openxmlformats.org/drawingml/2006/main">
              <a:rPr altLang="ko-KR" dirty="0" lang="iw" sz="3600">
                <a:solidFill>
                  <a:srgbClr val="0070C0"/>
                </a:solidFill>
              </a:rPr>
              <a:t>ישו הוא..</a:t>
            </a:r>
            <a:endParaRPr xmlns:a="http://schemas.openxmlformats.org/drawingml/2006/main" altLang="en-US" dirty="0" lang="ko-KR" sz="3600">
              <a:solidFill>
                <a:srgbClr val="0070C0"/>
              </a:solidFill>
            </a:endParaRPr>
          </a:p>
        </p:txBody>
      </p:sp>
      <p:sp>
        <p:nvSpPr>
          <p:cNvPr id="14" name="TextBox 13"/>
          <p:cNvSpPr txBox="1"/>
          <p:nvPr/>
        </p:nvSpPr>
        <p:spPr>
          <a:xfrm>
            <a:off x="467544" y="2660719"/>
            <a:ext cx="8280920" cy="646331"/>
          </a:xfrm>
          <a:prstGeom prst="rect">
            <a:avLst/>
          </a:prstGeom>
          <a:noFill/>
        </p:spPr>
        <p:txBody>
          <a:bodyPr rtlCol="0" wrap="square">
            <a:spAutoFit/>
          </a:bodyPr>
          <a:lstStyle/>
          <a:p>
            <a:r xmlns:a="http://schemas.openxmlformats.org/drawingml/2006/main">
              <a:rPr altLang="ko-KR" dirty="0" lang="iw" sz="3600">
                <a:solidFill>
                  <a:schemeClr val="tx1">
                    <a:lumMod val="65000"/>
                    <a:lumOff val="35000"/>
                  </a:schemeClr>
                </a:solidFill>
              </a:rPr>
              <a:t>ישוע הגיע לארץ כמושיענו.</a:t>
            </a:r>
            <a:endParaRPr xmlns:a="http://schemas.openxmlformats.org/drawingml/2006/main" altLang="en-US" dirty="0" lang="ko-KR" sz="3600">
              <a:solidFill>
                <a:schemeClr val="tx1">
                  <a:lumMod val="65000"/>
                  <a:lumOff val="35000"/>
                </a:schemeClr>
              </a:solidFill>
            </a:endParaRPr>
          </a:p>
        </p:txBody>
      </p:sp>
    </p:spTree>
    <p:extLst>
      <p:ext uri="{BB962C8B-B14F-4D97-AF65-F5344CB8AC3E}">
        <p14:creationId xmlns:p14="http://schemas.microsoft.com/office/powerpoint/2010/main" val="3237399110"/>
      </p:ext>
    </p:extLst>
  </p:cSld>
  <p:clrMapOvr>
    <a:masterClrMapping/>
  </p:clrMapOvr>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ענה, "אני אומר לכם את האמת, אף אחד לא יכול להיכנס למלכות אלוהים אלא אם כן הוא נולד מהמים והרוח.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ג'ון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0388" y="5788421"/>
            <a:ext cx="9053611" cy="943849"/>
          </a:xfrm>
          <a:prstGeom prst="rect">
            <a:avLst/>
          </a:prstGeom>
          <a:noFill/>
        </p:spPr>
        <p:txBody>
          <a:bodyPr wrap="square">
            <a:spAutoFit/>
          </a:bodyPr>
          <a:lstStyle/>
          <a:p>
            <a:pPr xmlns:a="http://schemas.openxmlformats.org/drawingml/2006/main" lvl="0">
              <a:defRPr/>
              <a:bidi/>
            </a:pPr>
            <a:r xmlns:a="http://schemas.openxmlformats.org/drawingml/2006/main">
              <a:rPr altLang="ko-KR" lang="iw" sz="2800">
                <a:solidFill>
                  <a:schemeClr val="tx1">
                    <a:lumMod val="65000"/>
                    <a:lumOff val="35000"/>
                  </a:schemeClr>
                </a:solidFill>
              </a:rPr>
              <a:t>היה איש בשם נקדימון שהיה מורה ישראל.</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הוא</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הגיע</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ל</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יֵשׁוּעַ</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ל</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לִשְׁאוֹל</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בְּ-</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לַיְלָה.</a:t>
            </a:r>
            <a:endParaRPr xmlns:a="http://schemas.openxmlformats.org/drawingml/2006/main" altLang="en-US" lang="ko-KR" sz="2800">
              <a:solidFill>
                <a:schemeClr val="tx1">
                  <a:lumMod val="65000"/>
                  <a:lumOff val="35000"/>
                </a:schemeClr>
              </a:solidFill>
            </a:endParaRPr>
          </a:p>
        </p:txBody>
      </p:sp>
      <p:pic>
        <p:nvPicPr>
          <p:cNvPr id="3" name="그림 2"/>
          <p:cNvPicPr>
            <a:picLocks noChangeAspect="1"/>
          </p:cNvPicPr>
          <p:nvPr/>
        </p:nvPicPr>
        <p:blipFill rotWithShape="1">
          <a:blip r:embed="rId2"/>
          <a:srcRect r="64"/>
          <a:stretch>
            <a:fillRect/>
          </a:stretch>
        </p:blipFill>
        <p:spPr>
          <a:xfrm>
            <a:off x="1331640" y="188640"/>
            <a:ext cx="6480720" cy="53250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301208"/>
            <a:ext cx="9054634" cy="1373912"/>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"איך אוכל להיכנס למלכות אלוהים?"</a:t>
            </a:r>
            <a:endParaRPr xmlns:a="http://schemas.openxmlformats.org/drawingml/2006/main" lang="en-US" altLang="ko-KR" sz="2800">
              <a:solidFill>
                <a:schemeClr val="tx1">
                  <a:lumMod val="65000"/>
                  <a:lumOff val="35000"/>
                </a:schemeClr>
              </a:solidFill>
            </a:endParaRPr>
          </a:p>
          <a:p>
            <a:pPr xmlns:a="http://schemas.openxmlformats.org/drawingml/2006/main" lvl="0">
              <a:defRPr/>
              <a:bidi/>
            </a:pPr>
            <a:r xmlns:a="http://schemas.openxmlformats.org/drawingml/2006/main">
              <a:rPr lang="iw" altLang="ko-KR" sz="2800">
                <a:solidFill>
                  <a:schemeClr val="tx1">
                    <a:lumMod val="65000"/>
                    <a:lumOff val="35000"/>
                  </a:schemeClr>
                </a:solidFill>
              </a:rPr>
              <a:t>"אם לא תיוולד מחדש, אינך יכול להיכנס למלכות אלוהים." ישוע ענה.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69929" y="0"/>
            <a:ext cx="6585768"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70726" cy="1372770"/>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הוא לא הבין שהוא צריך להיוולד מחדש. "האם אני חוזר לרחם אמי ואצא שוב?"</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98451" y="3950"/>
            <a:ext cx="7344816" cy="54412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537874"/>
            <a:ext cx="9107238" cy="1280120"/>
          </a:xfrm>
          <a:prstGeom prst="rect">
            <a:avLst/>
          </a:prstGeom>
          <a:noFill/>
        </p:spPr>
        <p:txBody>
          <a:bodyPr wrap="square">
            <a:spAutoFit/>
          </a:bodyPr>
          <a:lstStyle/>
          <a:p>
            <a:pPr xmlns:a="http://schemas.openxmlformats.org/drawingml/2006/main" lvl="0">
              <a:defRPr/>
              <a:bidi/>
            </a:pPr>
            <a:r xmlns:a="http://schemas.openxmlformats.org/drawingml/2006/main">
              <a:rPr lang="iw" altLang="ko-KR" sz="2600">
                <a:solidFill>
                  <a:schemeClr val="tx1">
                    <a:lumMod val="65000"/>
                    <a:lumOff val="35000"/>
                  </a:schemeClr>
                </a:solidFill>
              </a:rPr>
              <a:t>"הרוח, לא הגוף, חייבת להיוולד מחדש. "אדם יכול להיוולד מחדש עם מים ורוח הקודש." ישוע ענה</a:t>
            </a:r>
            <a:endParaRPr xmlns:a="http://schemas.openxmlformats.org/drawingml/2006/main" lang="ko-KR" altLang="en-US" sz="26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4485" y="0"/>
            <a:ext cx="72008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274" y="5786100"/>
            <a:ext cx="9054634" cy="954107"/>
          </a:xfrm>
          <a:prstGeom prst="rect">
            <a:avLst/>
          </a:prstGeom>
          <a:noFill/>
        </p:spPr>
        <p:txBody>
          <a:bodyPr wrap="square">
            <a:spAutoFit/>
          </a:bodyPr>
          <a:lstStyle/>
          <a:p>
            <a:pPr xmlns:a="http://schemas.openxmlformats.org/drawingml/2006/main" lvl="0">
              <a:defRPr/>
              <a:bidi/>
            </a:pPr>
            <a:r xmlns:a="http://schemas.openxmlformats.org/drawingml/2006/main">
              <a:rPr lang="iw" altLang="ko-KR" sz="2800">
                <a:solidFill>
                  <a:schemeClr val="tx1">
                    <a:lumMod val="65000"/>
                    <a:lumOff val="35000"/>
                  </a:schemeClr>
                </a:solidFill>
              </a:rPr>
              <a:t>"עליך להאמין בי ולהינצל." ישוע סיפר לנקדימון את סוד הלידה מחדש.</a:t>
            </a:r>
            <a:r xmlns:a="http://schemas.openxmlformats.org/drawingml/2006/main">
              <a:rPr lang="iw"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51110" y="93932"/>
            <a:ext cx="7498962"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של היום</a:t>
            </a:r>
            <a:r xmlns:a="http://schemas.openxmlformats.org/drawingml/2006/main">
              <a:rPr altLang="en-US" lang="iw" sz="4000">
                <a:solidFill>
                  <a:srgbClr val="ff0000"/>
                </a:solidFill>
              </a:rPr>
              <a:t> </a:t>
            </a:r>
            <a:r xmlns:a="http://schemas.openxmlformats.org/drawingml/2006/main">
              <a:rPr altLang="ko-KR" lang="iw" sz="4000">
                <a:solidFill>
                  <a:srgbClr val="ff0000"/>
                </a:solidFill>
              </a:rPr>
              <a:t>שיעור</a:t>
            </a:r>
            <a:r xmlns:a="http://schemas.openxmlformats.org/drawingml/2006/main">
              <a:rPr altLang="en-US" lang="iw"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17" name="TextBox 16"/>
          <p:cNvSpPr txBox="1"/>
          <p:nvPr/>
        </p:nvSpPr>
        <p:spPr>
          <a:xfrm>
            <a:off x="467544" y="908720"/>
            <a:ext cx="8208912" cy="4482434"/>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solidFill>
                  <a:schemeClr val="tx1">
                    <a:lumMod val="65000"/>
                    <a:lumOff val="35000"/>
                  </a:schemeClr>
                </a:solidFill>
              </a:rPr>
              <a:t>אם אתה מאמין בישוע,</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הנשמה שלך תיוולד מחדש.</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אלה שמאמינים בישוע נולדים מחדש ואתה תהיה</a:t>
            </a:r>
            <a:r xmlns:a="http://schemas.openxmlformats.org/drawingml/2006/main">
              <a:rPr altLang="en-US" lang="iw" sz="3200">
                <a:solidFill>
                  <a:schemeClr val="tx1">
                    <a:lumMod val="65000"/>
                    <a:lumOff val="35000"/>
                  </a:schemeClr>
                </a:solidFill>
              </a:rPr>
              <a:t> </a:t>
            </a:r>
            <a:r xmlns:a="http://schemas.openxmlformats.org/drawingml/2006/main">
              <a:rPr altLang="ko-KR" lang="iw" sz="3200">
                <a:solidFill>
                  <a:schemeClr val="tx1">
                    <a:lumMod val="65000"/>
                    <a:lumOff val="35000"/>
                  </a:schemeClr>
                </a:solidFill>
              </a:rPr>
              <a:t>לשנוא חטא ולאהוב את אלוהים.</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נולדת מחדש?</a:t>
            </a:r>
            <a:endParaRPr xmlns:a="http://schemas.openxmlformats.org/drawingml/2006/main" altLang="ko-KR" lang="en-US" sz="3200">
              <a:solidFill>
                <a:schemeClr val="tx1">
                  <a:lumMod val="65000"/>
                  <a:lumOff val="35000"/>
                </a:schemeClr>
              </a:solidFill>
            </a:endParaRPr>
          </a:p>
          <a:p>
            <a:pPr xmlns:a="http://schemas.openxmlformats.org/drawingml/2006/main" algn="ctr">
              <a:defRPr/>
              <a:bidi/>
            </a:pPr>
            <a:r xmlns:a="http://schemas.openxmlformats.org/drawingml/2006/main">
              <a:rPr altLang="ko-KR" lang="iw" sz="3200">
                <a:solidFill>
                  <a:schemeClr val="tx1">
                    <a:lumMod val="65000"/>
                    <a:lumOff val="35000"/>
                  </a:schemeClr>
                </a:solidFill>
              </a:rPr>
              <a:t>אנו מאמינים בישוע ונולדים מחדש. לכן, עלינו לזכור שאנו אנשים שונים מהעולם.</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04502" y="188070"/>
            <a:ext cx="4053592" cy="572025"/>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3200"/>
              <a:t>מיהו ישוע?</a:t>
            </a:r>
            <a:r xmlns:a="http://schemas.openxmlformats.org/drawingml/2006/main">
              <a:rPr altLang="en-US" lang="i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12477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22554" y="8642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rgbClr val="0070c0"/>
                </a:solidFill>
              </a:rPr>
              <a:t>ישו הוא..</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737926"/>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a:t>
            </a:r>
            <a:r xmlns:a="http://schemas.openxmlformats.org/drawingml/2006/main">
              <a:rPr altLang="en-US" lang="iw" sz="3600">
                <a:solidFill>
                  <a:schemeClr val="tx1">
                    <a:lumMod val="65000"/>
                    <a:lumOff val="35000"/>
                  </a:schemeClr>
                </a:solidFill>
              </a:rPr>
              <a:t> </a:t>
            </a:r>
            <a:r xmlns:a="http://schemas.openxmlformats.org/drawingml/2006/main">
              <a:rPr altLang="ko-KR" lang="iw" sz="3600">
                <a:solidFill>
                  <a:schemeClr val="tx1">
                    <a:lumMod val="65000"/>
                    <a:lumOff val="35000"/>
                  </a:schemeClr>
                </a:solidFill>
              </a:rPr>
              <a:t>הוא זה שהופך את המאמינים בו לצדיקים ולהיוולד מחדש.</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החידון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10997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91298"/>
            <a:ext cx="983695" cy="648072"/>
          </a:xfrm>
          <a:prstGeom prst="rect">
            <a:avLst/>
          </a:prstGeom>
          <a:noFill/>
        </p:spPr>
      </p:pic>
      <p:sp>
        <p:nvSpPr>
          <p:cNvPr id="23" name="TextBox 22"/>
          <p:cNvSpPr txBox="1"/>
          <p:nvPr/>
        </p:nvSpPr>
        <p:spPr>
          <a:xfrm>
            <a:off x="323528" y="1340768"/>
            <a:ext cx="8424936" cy="6463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מה גורם לנו להיוולד מחדש?</a:t>
            </a:r>
            <a:endParaRPr xmlns:a="http://schemas.openxmlformats.org/drawingml/2006/main" altLang="en-US" lang="ko-KR" sz="36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① </a:t>
            </a:r>
            <a:r xmlns:a="http://schemas.openxmlformats.org/drawingml/2006/main">
              <a:rPr altLang="ko-KR" lang="iw" sz="2800">
                <a:solidFill>
                  <a:schemeClr val="tx1">
                    <a:lumMod val="65000"/>
                    <a:lumOff val="35000"/>
                  </a:schemeClr>
                </a:solidFill>
              </a:rPr>
              <a:t>עם מים ורוח</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② </a:t>
            </a:r>
            <a:r xmlns:a="http://schemas.openxmlformats.org/drawingml/2006/main">
              <a:rPr altLang="ko-KR" lang="iw" sz="2800">
                <a:solidFill>
                  <a:schemeClr val="tx1">
                    <a:lumMod val="65000"/>
                    <a:lumOff val="35000"/>
                  </a:schemeClr>
                </a:solidFill>
              </a:rPr>
              <a:t>עם שמן ואש</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③ </a:t>
            </a:r>
            <a:r xmlns:a="http://schemas.openxmlformats.org/drawingml/2006/main">
              <a:rPr altLang="ko-KR" lang="iw" sz="2800">
                <a:solidFill>
                  <a:schemeClr val="tx1">
                    <a:lumMod val="65000"/>
                    <a:lumOff val="35000"/>
                  </a:schemeClr>
                </a:solidFill>
              </a:rPr>
              <a:t>עם דמעות ושירים</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chemeClr val="tx1">
                    <a:lumMod val="65000"/>
                    <a:lumOff val="35000"/>
                  </a:schemeClr>
                </a:solidFill>
              </a:rPr>
              <a:t>④ </a:t>
            </a:r>
            <a:r xmlns:a="http://schemas.openxmlformats.org/drawingml/2006/main">
              <a:rPr altLang="ko-KR" lang="iw" sz="2800">
                <a:solidFill>
                  <a:schemeClr val="tx1">
                    <a:lumMod val="65000"/>
                    <a:lumOff val="35000"/>
                  </a:schemeClr>
                </a:solidFill>
              </a:rPr>
              <a:t>עם תפילה ופולחן</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004"/>
            <a:ext cx="8712968" cy="513691"/>
          </a:xfrm>
          <a:prstGeom prst="rect">
            <a:avLst/>
          </a:prstGeom>
          <a:noFill/>
        </p:spPr>
        <p:txBody>
          <a:bodyPr wrap="square">
            <a:spAutoFit/>
          </a:bodyPr>
          <a:lstStyle/>
          <a:p>
            <a:pPr xmlns:a="http://schemas.openxmlformats.org/drawingml/2006/main" lvl="0">
              <a:defRPr/>
              <a:bidi/>
            </a:pPr>
            <a:r xmlns:a="http://schemas.openxmlformats.org/drawingml/2006/main">
              <a:rPr altLang="en-US" lang="iw" sz="2800">
                <a:solidFill>
                  <a:srgbClr val="ff0000"/>
                </a:solidFill>
              </a:rPr>
              <a:t>① </a:t>
            </a:r>
            <a:r xmlns:a="http://schemas.openxmlformats.org/drawingml/2006/main">
              <a:rPr altLang="ko-KR" lang="iw" sz="2800">
                <a:solidFill>
                  <a:srgbClr val="ff0000"/>
                </a:solidFill>
              </a:rPr>
              <a:t>עם מים ורוח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bidi/>
            </a:pPr>
            <a:r xmlns:a="http://schemas.openxmlformats.org/drawingml/2006/main">
              <a:rPr altLang="ko-KR" lang="iw" sz="4000">
                <a:solidFill>
                  <a:srgbClr val="ff0000"/>
                </a:solidFill>
              </a:rPr>
              <a:t>המילה של היום</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54600" y="34931"/>
            <a:ext cx="983695" cy="648072"/>
          </a:xfrm>
          <a:prstGeom prst="rect">
            <a:avLst/>
          </a:prstGeom>
          <a:noFill/>
        </p:spPr>
      </p:pic>
      <p:sp>
        <p:nvSpPr>
          <p:cNvPr id="23" name="TextBox 22"/>
          <p:cNvSpPr txBox="1"/>
          <p:nvPr/>
        </p:nvSpPr>
        <p:spPr>
          <a:xfrm>
            <a:off x="539552" y="2204864"/>
            <a:ext cx="8208912" cy="2289031"/>
          </a:xfrm>
          <a:prstGeom prst="rect">
            <a:avLst/>
          </a:prstGeom>
          <a:noFill/>
        </p:spPr>
        <p:txBody>
          <a:bodyPr wrap="square">
            <a:spAutoFit/>
          </a:bodyPr>
          <a:lstStyle/>
          <a:p>
            <a:pPr xmlns:a="http://schemas.openxmlformats.org/drawingml/2006/main" lvl="0">
              <a:defRPr/>
              <a:bidi/>
            </a:pPr>
            <a:r xmlns:a="http://schemas.openxmlformats.org/drawingml/2006/main">
              <a:rPr altLang="ko-KR" lang="iw" sz="3600">
                <a:solidFill>
                  <a:schemeClr val="tx1">
                    <a:lumMod val="65000"/>
                    <a:lumOff val="35000"/>
                  </a:schemeClr>
                </a:solidFill>
              </a:rPr>
              <a:t>ישוע ענה, "אני אומר לכם את האמת, אף אחד לא יכול להיכנס למלכות אלוהים אלא אם כן הוא נולד מהמים והרוח.</a:t>
            </a:r>
            <a:endParaRPr xmlns:a="http://schemas.openxmlformats.org/drawingml/2006/main" altLang="en-US" lang="ko-KR" sz="3600">
              <a:solidFill>
                <a:schemeClr val="tx1">
                  <a:lumMod val="65000"/>
                  <a:lumOff val="35000"/>
                </a:schemeClr>
              </a:solidFill>
            </a:endParaRPr>
          </a:p>
        </p:txBody>
      </p:sp>
      <p:sp>
        <p:nvSpPr>
          <p:cNvPr id="24" name="TextBox 23"/>
          <p:cNvSpPr txBox="1"/>
          <p:nvPr/>
        </p:nvSpPr>
        <p:spPr>
          <a:xfrm>
            <a:off x="4932040" y="4922004"/>
            <a:ext cx="3850654" cy="523220"/>
          </a:xfrm>
          <a:prstGeom prst="rect">
            <a:avLst/>
          </a:prstGeom>
          <a:noFill/>
        </p:spPr>
        <p:txBody>
          <a:bodyPr wrap="square">
            <a:spAutoFit/>
          </a:bodyPr>
          <a:lstStyle/>
          <a:p>
            <a:pPr xmlns:a="http://schemas.openxmlformats.org/drawingml/2006/main" algn="r">
              <a:defRPr/>
              <a:bidi/>
            </a:pPr>
            <a:r xmlns:a="http://schemas.openxmlformats.org/drawingml/2006/main">
              <a:rPr altLang="ko-KR" lang="iw" sz="2800">
                <a:solidFill>
                  <a:schemeClr val="tx1">
                    <a:lumMod val="65000"/>
                    <a:lumOff val="35000"/>
                  </a:schemeClr>
                </a:solidFill>
              </a:rPr>
              <a:t>ג'ון</a:t>
            </a:r>
            <a:r xmlns:a="http://schemas.openxmlformats.org/drawingml/2006/main">
              <a:rPr altLang="en-US" lang="iw" sz="2800">
                <a:solidFill>
                  <a:schemeClr val="tx1">
                    <a:lumMod val="65000"/>
                    <a:lumOff val="35000"/>
                  </a:schemeClr>
                </a:solidFill>
              </a:rPr>
              <a:t> </a:t>
            </a:r>
            <a:r xmlns:a="http://schemas.openxmlformats.org/drawingml/2006/main">
              <a:rPr altLang="ko-KR" lang="iw" sz="2800">
                <a:solidFill>
                  <a:schemeClr val="tx1">
                    <a:lumMod val="65000"/>
                    <a:lumOff val="35000"/>
                  </a:schemeClr>
                </a:solidFill>
              </a:rPr>
              <a:t>3:5</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7541</ep:Words>
  <ep:PresentationFormat>화면 슬라이드 쇼(4:3)</ep:PresentationFormat>
  <ep:Paragraphs>799</ep:Paragraphs>
  <ep:Slides>297</ep:Slides>
  <ep:Notes>2</ep:Notes>
  <ep:TotalTime>0</ep:TotalTime>
  <ep:HiddenSlides>0</ep:HiddenSlides>
  <ep:MMClips>0</ep:MMClips>
  <ep:HeadingPairs>
    <vt:vector size="4" baseType="variant">
      <vt:variant>
        <vt:lpstr>테마</vt:lpstr>
      </vt:variant>
      <vt:variant>
        <vt:i4>1</vt:i4>
      </vt:variant>
      <vt:variant>
        <vt:lpstr>슬라이드 제목</vt:lpstr>
      </vt:variant>
      <vt:variant>
        <vt:i4>297</vt:i4>
      </vt:variant>
    </vt:vector>
  </ep:HeadingPairs>
  <ep:TitlesOfParts>
    <vt:vector size="298" baseType="lpstr">
      <vt:lpstr>Office 테마</vt:lpstr>
      <vt:lpstr>PowerPoint 프레젠테이션</vt:lpstr>
      <vt:lpstr>PowerPoint 프레젠테이션</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2023-10-28T06:01:14.598</dcterms:modified>
  <cp:revision>84</cp:revision>
  <dc:title>PowerPoint 프레젠테이션</dc:title>
  <cp:version>1000.0000.01</cp:version>
</cp:coreProperties>
</file>